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4"/>
  </p:notesMasterIdLst>
  <p:handoutMasterIdLst>
    <p:handoutMasterId r:id="rId55"/>
  </p:handoutMasterIdLst>
  <p:sldIdLst>
    <p:sldId id="258" r:id="rId2"/>
    <p:sldId id="261" r:id="rId3"/>
    <p:sldId id="260" r:id="rId4"/>
    <p:sldId id="257" r:id="rId5"/>
    <p:sldId id="259" r:id="rId6"/>
    <p:sldId id="262" r:id="rId7"/>
    <p:sldId id="263" r:id="rId8"/>
    <p:sldId id="264" r:id="rId9"/>
    <p:sldId id="288" r:id="rId10"/>
    <p:sldId id="289" r:id="rId11"/>
    <p:sldId id="268" r:id="rId12"/>
    <p:sldId id="305" r:id="rId13"/>
    <p:sldId id="274" r:id="rId14"/>
    <p:sldId id="307" r:id="rId15"/>
    <p:sldId id="290" r:id="rId16"/>
    <p:sldId id="291" r:id="rId17"/>
    <p:sldId id="275" r:id="rId18"/>
    <p:sldId id="310" r:id="rId19"/>
    <p:sldId id="292" r:id="rId20"/>
    <p:sldId id="308" r:id="rId21"/>
    <p:sldId id="293" r:id="rId22"/>
    <p:sldId id="295" r:id="rId23"/>
    <p:sldId id="276" r:id="rId24"/>
    <p:sldId id="309" r:id="rId25"/>
    <p:sldId id="296" r:id="rId26"/>
    <p:sldId id="297" r:id="rId27"/>
    <p:sldId id="271" r:id="rId28"/>
    <p:sldId id="272" r:id="rId29"/>
    <p:sldId id="279" r:id="rId30"/>
    <p:sldId id="282" r:id="rId31"/>
    <p:sldId id="283" r:id="rId32"/>
    <p:sldId id="284" r:id="rId33"/>
    <p:sldId id="273" r:id="rId34"/>
    <p:sldId id="301" r:id="rId35"/>
    <p:sldId id="302" r:id="rId36"/>
    <p:sldId id="315" r:id="rId37"/>
    <p:sldId id="303" r:id="rId38"/>
    <p:sldId id="304" r:id="rId39"/>
    <p:sldId id="299" r:id="rId40"/>
    <p:sldId id="313" r:id="rId41"/>
    <p:sldId id="312" r:id="rId42"/>
    <p:sldId id="311" r:id="rId43"/>
    <p:sldId id="300" r:id="rId44"/>
    <p:sldId id="298" r:id="rId45"/>
    <p:sldId id="316" r:id="rId46"/>
    <p:sldId id="280" r:id="rId47"/>
    <p:sldId id="269" r:id="rId48"/>
    <p:sldId id="270" r:id="rId49"/>
    <p:sldId id="306" r:id="rId50"/>
    <p:sldId id="314" r:id="rId51"/>
    <p:sldId id="278" r:id="rId52"/>
    <p:sldId id="28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84"/>
    <p:restoredTop sz="94665"/>
  </p:normalViewPr>
  <p:slideViewPr>
    <p:cSldViewPr snapToGrid="0" snapToObjects="1">
      <p:cViewPr varScale="1">
        <p:scale>
          <a:sx n="66" d="100"/>
          <a:sy n="66" d="100"/>
        </p:scale>
        <p:origin x="224" y="648"/>
      </p:cViewPr>
      <p:guideLst/>
    </p:cSldViewPr>
  </p:slideViewPr>
  <p:notesTextViewPr>
    <p:cViewPr>
      <p:scale>
        <a:sx n="1" d="1"/>
        <a:sy n="1" d="1"/>
      </p:scale>
      <p:origin x="0" y="-56"/>
    </p:cViewPr>
  </p:notesTextViewPr>
  <p:sorterViewPr>
    <p:cViewPr>
      <p:scale>
        <a:sx n="66" d="100"/>
        <a:sy n="66" d="100"/>
      </p:scale>
      <p:origin x="0" y="0"/>
    </p:cViewPr>
  </p:sorterViewPr>
  <p:notesViewPr>
    <p:cSldViewPr snapToGrid="0" snapToObjects="1">
      <p:cViewPr varScale="1">
        <p:scale>
          <a:sx n="86" d="100"/>
          <a:sy n="86" d="100"/>
        </p:scale>
        <p:origin x="39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0D1363-DEC6-3840-8488-515AF95FEF36}" type="datetimeFigureOut">
              <a:rPr lang="en-US" smtClean="0"/>
              <a:t>9/27/18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8AFA90-156E-274E-81C6-BCC293BC9529}" type="slidenum">
              <a:rPr lang="en-US" smtClean="0"/>
              <a:t>‹#›</a:t>
            </a:fld>
            <a:endParaRPr lang="en-US"/>
          </a:p>
        </p:txBody>
      </p:sp>
    </p:spTree>
    <p:extLst>
      <p:ext uri="{BB962C8B-B14F-4D97-AF65-F5344CB8AC3E}">
        <p14:creationId xmlns:p14="http://schemas.microsoft.com/office/powerpoint/2010/main" val="4283125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4"/>
          </p:nvPr>
        </p:nvSpPr>
        <p:spPr>
          <a:xfrm>
            <a:off x="0" y="8685213"/>
            <a:ext cx="2971800" cy="458787"/>
          </a:xfrm>
          <a:prstGeom prst="rect">
            <a:avLst/>
          </a:prstGeom>
          <a:solidFill>
            <a:schemeClr val="bg1">
              <a:alpha val="84000"/>
            </a:schemeClr>
          </a:solidFill>
        </p:spPr>
        <p:txBody>
          <a:bodyPr vert="horz" lIns="91440" tIns="45720" rIns="91440" bIns="45720" rtlCol="0" anchor="b"/>
          <a:lstStyle>
            <a:lvl1pPr algn="l">
              <a:defRPr sz="1200"/>
            </a:lvl1pPr>
          </a:lstStyle>
          <a:p>
            <a:r>
              <a:rPr lang="en-US" smtClean="0"/>
              <a:t>Columbus - School </a:t>
            </a:r>
            <a:r>
              <a:rPr lang="en-US" dirty="0" smtClean="0"/>
              <a:t>of AI</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65D3B-5B7D-E74B-B16F-92C1E638DF8F}" type="slidenum">
              <a:rPr lang="en-US" smtClean="0"/>
              <a:t>‹#›</a:t>
            </a:fld>
            <a:endParaRPr lang="en-US"/>
          </a:p>
        </p:txBody>
      </p:sp>
    </p:spTree>
    <p:extLst>
      <p:ext uri="{BB962C8B-B14F-4D97-AF65-F5344CB8AC3E}">
        <p14:creationId xmlns:p14="http://schemas.microsoft.com/office/powerpoint/2010/main" val="172994278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68F65D3B-5B7D-E74B-B16F-92C1E638DF8F}" type="slidenum">
              <a:rPr lang="en-US" smtClean="0"/>
              <a:t>1</a:t>
            </a:fld>
            <a:endParaRPr lang="en-US"/>
          </a:p>
        </p:txBody>
      </p:sp>
      <p:sp>
        <p:nvSpPr>
          <p:cNvPr id="5" name="Footer Placeholder 4"/>
          <p:cNvSpPr>
            <a:spLocks noGrp="1"/>
          </p:cNvSpPr>
          <p:nvPr>
            <p:ph type="ftr" sz="quarter" idx="11"/>
          </p:nvPr>
        </p:nvSpPr>
        <p:spPr/>
        <p:txBody>
          <a:bodyPr/>
          <a:lstStyle/>
          <a:p>
            <a:r>
              <a:rPr lang="en-US" smtClean="0"/>
              <a:t>Columbus - School of AI</a:t>
            </a:r>
            <a:endParaRPr lang="en-US" dirty="0"/>
          </a:p>
        </p:txBody>
      </p:sp>
    </p:spTree>
    <p:extLst>
      <p:ext uri="{BB962C8B-B14F-4D97-AF65-F5344CB8AC3E}">
        <p14:creationId xmlns:p14="http://schemas.microsoft.com/office/powerpoint/2010/main" val="985795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10</a:t>
            </a:fld>
            <a:endParaRPr lang="en-US"/>
          </a:p>
        </p:txBody>
      </p:sp>
    </p:spTree>
    <p:extLst>
      <p:ext uri="{BB962C8B-B14F-4D97-AF65-F5344CB8AC3E}">
        <p14:creationId xmlns:p14="http://schemas.microsoft.com/office/powerpoint/2010/main" val="404703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11</a:t>
            </a:fld>
            <a:endParaRPr lang="en-US"/>
          </a:p>
        </p:txBody>
      </p:sp>
    </p:spTree>
    <p:extLst>
      <p:ext uri="{BB962C8B-B14F-4D97-AF65-F5344CB8AC3E}">
        <p14:creationId xmlns:p14="http://schemas.microsoft.com/office/powerpoint/2010/main" val="2035673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12</a:t>
            </a:fld>
            <a:endParaRPr lang="en-US"/>
          </a:p>
        </p:txBody>
      </p:sp>
    </p:spTree>
    <p:extLst>
      <p:ext uri="{BB962C8B-B14F-4D97-AF65-F5344CB8AC3E}">
        <p14:creationId xmlns:p14="http://schemas.microsoft.com/office/powerpoint/2010/main" val="658279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13</a:t>
            </a:fld>
            <a:endParaRPr lang="en-US"/>
          </a:p>
        </p:txBody>
      </p:sp>
    </p:spTree>
    <p:extLst>
      <p:ext uri="{BB962C8B-B14F-4D97-AF65-F5344CB8AC3E}">
        <p14:creationId xmlns:p14="http://schemas.microsoft.com/office/powerpoint/2010/main" val="570974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14</a:t>
            </a:fld>
            <a:endParaRPr lang="en-US"/>
          </a:p>
        </p:txBody>
      </p:sp>
    </p:spTree>
    <p:extLst>
      <p:ext uri="{BB962C8B-B14F-4D97-AF65-F5344CB8AC3E}">
        <p14:creationId xmlns:p14="http://schemas.microsoft.com/office/powerpoint/2010/main" val="336768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15</a:t>
            </a:fld>
            <a:endParaRPr lang="en-US"/>
          </a:p>
        </p:txBody>
      </p:sp>
    </p:spTree>
    <p:extLst>
      <p:ext uri="{BB962C8B-B14F-4D97-AF65-F5344CB8AC3E}">
        <p14:creationId xmlns:p14="http://schemas.microsoft.com/office/powerpoint/2010/main" val="1165872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16</a:t>
            </a:fld>
            <a:endParaRPr lang="en-US"/>
          </a:p>
        </p:txBody>
      </p:sp>
    </p:spTree>
    <p:extLst>
      <p:ext uri="{BB962C8B-B14F-4D97-AF65-F5344CB8AC3E}">
        <p14:creationId xmlns:p14="http://schemas.microsoft.com/office/powerpoint/2010/main" val="1600383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17</a:t>
            </a:fld>
            <a:endParaRPr lang="en-US"/>
          </a:p>
        </p:txBody>
      </p:sp>
    </p:spTree>
    <p:extLst>
      <p:ext uri="{BB962C8B-B14F-4D97-AF65-F5344CB8AC3E}">
        <p14:creationId xmlns:p14="http://schemas.microsoft.com/office/powerpoint/2010/main" val="1965889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18</a:t>
            </a:fld>
            <a:endParaRPr lang="en-US"/>
          </a:p>
        </p:txBody>
      </p:sp>
    </p:spTree>
    <p:extLst>
      <p:ext uri="{BB962C8B-B14F-4D97-AF65-F5344CB8AC3E}">
        <p14:creationId xmlns:p14="http://schemas.microsoft.com/office/powerpoint/2010/main" val="749796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Classification and Categorical</a:t>
            </a:r>
            <a:endParaRPr lang="en-US" dirty="0"/>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19</a:t>
            </a:fld>
            <a:endParaRPr lang="en-US"/>
          </a:p>
        </p:txBody>
      </p:sp>
    </p:spTree>
    <p:extLst>
      <p:ext uri="{BB962C8B-B14F-4D97-AF65-F5344CB8AC3E}">
        <p14:creationId xmlns:p14="http://schemas.microsoft.com/office/powerpoint/2010/main" val="401096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2</a:t>
            </a:fld>
            <a:endParaRPr lang="en-US"/>
          </a:p>
        </p:txBody>
      </p:sp>
    </p:spTree>
    <p:extLst>
      <p:ext uri="{BB962C8B-B14F-4D97-AF65-F5344CB8AC3E}">
        <p14:creationId xmlns:p14="http://schemas.microsoft.com/office/powerpoint/2010/main" val="1612633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smtClean="0">
                <a:solidFill>
                  <a:schemeClr val="tx1"/>
                </a:solidFill>
                <a:effectLst/>
                <a:latin typeface="+mn-lt"/>
                <a:ea typeface="+mn-ea"/>
                <a:cs typeface="+mn-cs"/>
              </a:rPr>
              <a:t>Naive Bayes model is easy to build and particularly useful for very large data sets. </a:t>
            </a:r>
            <a:r>
              <a:rPr lang="en-US" sz="1200" b="0" i="0" kern="1200" smtClean="0">
                <a:solidFill>
                  <a:schemeClr val="tx1"/>
                </a:solidFill>
                <a:effectLst/>
                <a:latin typeface="+mn-lt"/>
                <a:ea typeface="+mn-ea"/>
                <a:cs typeface="+mn-cs"/>
              </a:rPr>
              <a:t>Along with simplicity, Naive Bayes is known to outperform even highly sophisticated classification methods.</a:t>
            </a:r>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20</a:t>
            </a:fld>
            <a:endParaRPr lang="en-US"/>
          </a:p>
        </p:txBody>
      </p:sp>
    </p:spTree>
    <p:extLst>
      <p:ext uri="{BB962C8B-B14F-4D97-AF65-F5344CB8AC3E}">
        <p14:creationId xmlns:p14="http://schemas.microsoft.com/office/powerpoint/2010/main" val="274968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21</a:t>
            </a:fld>
            <a:endParaRPr lang="en-US"/>
          </a:p>
        </p:txBody>
      </p:sp>
    </p:spTree>
    <p:extLst>
      <p:ext uri="{BB962C8B-B14F-4D97-AF65-F5344CB8AC3E}">
        <p14:creationId xmlns:p14="http://schemas.microsoft.com/office/powerpoint/2010/main" val="546373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22</a:t>
            </a:fld>
            <a:endParaRPr lang="en-US"/>
          </a:p>
        </p:txBody>
      </p:sp>
    </p:spTree>
    <p:extLst>
      <p:ext uri="{BB962C8B-B14F-4D97-AF65-F5344CB8AC3E}">
        <p14:creationId xmlns:p14="http://schemas.microsoft.com/office/powerpoint/2010/main" val="254112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23</a:t>
            </a:fld>
            <a:endParaRPr lang="en-US"/>
          </a:p>
        </p:txBody>
      </p:sp>
    </p:spTree>
    <p:extLst>
      <p:ext uri="{BB962C8B-B14F-4D97-AF65-F5344CB8AC3E}">
        <p14:creationId xmlns:p14="http://schemas.microsoft.com/office/powerpoint/2010/main" val="1678877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24</a:t>
            </a:fld>
            <a:endParaRPr lang="en-US"/>
          </a:p>
        </p:txBody>
      </p:sp>
    </p:spTree>
    <p:extLst>
      <p:ext uri="{BB962C8B-B14F-4D97-AF65-F5344CB8AC3E}">
        <p14:creationId xmlns:p14="http://schemas.microsoft.com/office/powerpoint/2010/main" val="1072897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25</a:t>
            </a:fld>
            <a:endParaRPr lang="en-US"/>
          </a:p>
        </p:txBody>
      </p:sp>
    </p:spTree>
    <p:extLst>
      <p:ext uri="{BB962C8B-B14F-4D97-AF65-F5344CB8AC3E}">
        <p14:creationId xmlns:p14="http://schemas.microsoft.com/office/powerpoint/2010/main" val="1343420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26</a:t>
            </a:fld>
            <a:endParaRPr lang="en-US"/>
          </a:p>
        </p:txBody>
      </p:sp>
    </p:spTree>
    <p:extLst>
      <p:ext uri="{BB962C8B-B14F-4D97-AF65-F5344CB8AC3E}">
        <p14:creationId xmlns:p14="http://schemas.microsoft.com/office/powerpoint/2010/main" val="61055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27</a:t>
            </a:fld>
            <a:endParaRPr lang="en-US"/>
          </a:p>
        </p:txBody>
      </p:sp>
    </p:spTree>
    <p:extLst>
      <p:ext uri="{BB962C8B-B14F-4D97-AF65-F5344CB8AC3E}">
        <p14:creationId xmlns:p14="http://schemas.microsoft.com/office/powerpoint/2010/main" val="1180472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28</a:t>
            </a:fld>
            <a:endParaRPr lang="en-US"/>
          </a:p>
        </p:txBody>
      </p:sp>
    </p:spTree>
    <p:extLst>
      <p:ext uri="{BB962C8B-B14F-4D97-AF65-F5344CB8AC3E}">
        <p14:creationId xmlns:p14="http://schemas.microsoft.com/office/powerpoint/2010/main" val="488089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29</a:t>
            </a:fld>
            <a:endParaRPr lang="en-US"/>
          </a:p>
        </p:txBody>
      </p:sp>
    </p:spTree>
    <p:extLst>
      <p:ext uri="{BB962C8B-B14F-4D97-AF65-F5344CB8AC3E}">
        <p14:creationId xmlns:p14="http://schemas.microsoft.com/office/powerpoint/2010/main" val="1688828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3</a:t>
            </a:fld>
            <a:endParaRPr lang="en-US"/>
          </a:p>
        </p:txBody>
      </p:sp>
    </p:spTree>
    <p:extLst>
      <p:ext uri="{BB962C8B-B14F-4D97-AF65-F5344CB8AC3E}">
        <p14:creationId xmlns:p14="http://schemas.microsoft.com/office/powerpoint/2010/main" val="141823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30</a:t>
            </a:fld>
            <a:endParaRPr lang="en-US"/>
          </a:p>
        </p:txBody>
      </p:sp>
    </p:spTree>
    <p:extLst>
      <p:ext uri="{BB962C8B-B14F-4D97-AF65-F5344CB8AC3E}">
        <p14:creationId xmlns:p14="http://schemas.microsoft.com/office/powerpoint/2010/main" val="1372766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31</a:t>
            </a:fld>
            <a:endParaRPr lang="en-US"/>
          </a:p>
        </p:txBody>
      </p:sp>
    </p:spTree>
    <p:extLst>
      <p:ext uri="{BB962C8B-B14F-4D97-AF65-F5344CB8AC3E}">
        <p14:creationId xmlns:p14="http://schemas.microsoft.com/office/powerpoint/2010/main" val="394073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32</a:t>
            </a:fld>
            <a:endParaRPr lang="en-US"/>
          </a:p>
        </p:txBody>
      </p:sp>
    </p:spTree>
    <p:extLst>
      <p:ext uri="{BB962C8B-B14F-4D97-AF65-F5344CB8AC3E}">
        <p14:creationId xmlns:p14="http://schemas.microsoft.com/office/powerpoint/2010/main" val="238133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33</a:t>
            </a:fld>
            <a:endParaRPr lang="en-US"/>
          </a:p>
        </p:txBody>
      </p:sp>
    </p:spTree>
    <p:extLst>
      <p:ext uri="{BB962C8B-B14F-4D97-AF65-F5344CB8AC3E}">
        <p14:creationId xmlns:p14="http://schemas.microsoft.com/office/powerpoint/2010/main" val="1867509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34</a:t>
            </a:fld>
            <a:endParaRPr lang="en-US"/>
          </a:p>
        </p:txBody>
      </p:sp>
    </p:spTree>
    <p:extLst>
      <p:ext uri="{BB962C8B-B14F-4D97-AF65-F5344CB8AC3E}">
        <p14:creationId xmlns:p14="http://schemas.microsoft.com/office/powerpoint/2010/main" val="1580044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35</a:t>
            </a:fld>
            <a:endParaRPr lang="en-US"/>
          </a:p>
        </p:txBody>
      </p:sp>
    </p:spTree>
    <p:extLst>
      <p:ext uri="{BB962C8B-B14F-4D97-AF65-F5344CB8AC3E}">
        <p14:creationId xmlns:p14="http://schemas.microsoft.com/office/powerpoint/2010/main" val="1421503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36</a:t>
            </a:fld>
            <a:endParaRPr lang="en-US"/>
          </a:p>
        </p:txBody>
      </p:sp>
    </p:spTree>
    <p:extLst>
      <p:ext uri="{BB962C8B-B14F-4D97-AF65-F5344CB8AC3E}">
        <p14:creationId xmlns:p14="http://schemas.microsoft.com/office/powerpoint/2010/main" val="1411194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37</a:t>
            </a:fld>
            <a:endParaRPr lang="en-US"/>
          </a:p>
        </p:txBody>
      </p:sp>
    </p:spTree>
    <p:extLst>
      <p:ext uri="{BB962C8B-B14F-4D97-AF65-F5344CB8AC3E}">
        <p14:creationId xmlns:p14="http://schemas.microsoft.com/office/powerpoint/2010/main" val="457481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38</a:t>
            </a:fld>
            <a:endParaRPr lang="en-US"/>
          </a:p>
        </p:txBody>
      </p:sp>
    </p:spTree>
    <p:extLst>
      <p:ext uri="{BB962C8B-B14F-4D97-AF65-F5344CB8AC3E}">
        <p14:creationId xmlns:p14="http://schemas.microsoft.com/office/powerpoint/2010/main" val="2001897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39</a:t>
            </a:fld>
            <a:endParaRPr lang="en-US"/>
          </a:p>
        </p:txBody>
      </p:sp>
    </p:spTree>
    <p:extLst>
      <p:ext uri="{BB962C8B-B14F-4D97-AF65-F5344CB8AC3E}">
        <p14:creationId xmlns:p14="http://schemas.microsoft.com/office/powerpoint/2010/main" val="94399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4</a:t>
            </a:fld>
            <a:endParaRPr lang="en-US"/>
          </a:p>
        </p:txBody>
      </p:sp>
    </p:spTree>
    <p:extLst>
      <p:ext uri="{BB962C8B-B14F-4D97-AF65-F5344CB8AC3E}">
        <p14:creationId xmlns:p14="http://schemas.microsoft.com/office/powerpoint/2010/main" val="18099788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40</a:t>
            </a:fld>
            <a:endParaRPr lang="en-US"/>
          </a:p>
        </p:txBody>
      </p:sp>
    </p:spTree>
    <p:extLst>
      <p:ext uri="{BB962C8B-B14F-4D97-AF65-F5344CB8AC3E}">
        <p14:creationId xmlns:p14="http://schemas.microsoft.com/office/powerpoint/2010/main" val="1954285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41</a:t>
            </a:fld>
            <a:endParaRPr lang="en-US"/>
          </a:p>
        </p:txBody>
      </p:sp>
    </p:spTree>
    <p:extLst>
      <p:ext uri="{BB962C8B-B14F-4D97-AF65-F5344CB8AC3E}">
        <p14:creationId xmlns:p14="http://schemas.microsoft.com/office/powerpoint/2010/main" val="2144151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42</a:t>
            </a:fld>
            <a:endParaRPr lang="en-US"/>
          </a:p>
        </p:txBody>
      </p:sp>
    </p:spTree>
    <p:extLst>
      <p:ext uri="{BB962C8B-B14F-4D97-AF65-F5344CB8AC3E}">
        <p14:creationId xmlns:p14="http://schemas.microsoft.com/office/powerpoint/2010/main" val="879607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43</a:t>
            </a:fld>
            <a:endParaRPr lang="en-US"/>
          </a:p>
        </p:txBody>
      </p:sp>
    </p:spTree>
    <p:extLst>
      <p:ext uri="{BB962C8B-B14F-4D97-AF65-F5344CB8AC3E}">
        <p14:creationId xmlns:p14="http://schemas.microsoft.com/office/powerpoint/2010/main" val="2915073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44</a:t>
            </a:fld>
            <a:endParaRPr lang="en-US"/>
          </a:p>
        </p:txBody>
      </p:sp>
    </p:spTree>
    <p:extLst>
      <p:ext uri="{BB962C8B-B14F-4D97-AF65-F5344CB8AC3E}">
        <p14:creationId xmlns:p14="http://schemas.microsoft.com/office/powerpoint/2010/main" val="953294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45</a:t>
            </a:fld>
            <a:endParaRPr lang="en-US"/>
          </a:p>
        </p:txBody>
      </p:sp>
    </p:spTree>
    <p:extLst>
      <p:ext uri="{BB962C8B-B14F-4D97-AF65-F5344CB8AC3E}">
        <p14:creationId xmlns:p14="http://schemas.microsoft.com/office/powerpoint/2010/main" val="927413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46</a:t>
            </a:fld>
            <a:endParaRPr lang="en-US"/>
          </a:p>
        </p:txBody>
      </p:sp>
    </p:spTree>
    <p:extLst>
      <p:ext uri="{BB962C8B-B14F-4D97-AF65-F5344CB8AC3E}">
        <p14:creationId xmlns:p14="http://schemas.microsoft.com/office/powerpoint/2010/main" val="1841147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47</a:t>
            </a:fld>
            <a:endParaRPr lang="en-US"/>
          </a:p>
        </p:txBody>
      </p:sp>
    </p:spTree>
    <p:extLst>
      <p:ext uri="{BB962C8B-B14F-4D97-AF65-F5344CB8AC3E}">
        <p14:creationId xmlns:p14="http://schemas.microsoft.com/office/powerpoint/2010/main" val="1930639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48</a:t>
            </a:fld>
            <a:endParaRPr lang="en-US"/>
          </a:p>
        </p:txBody>
      </p:sp>
    </p:spTree>
    <p:extLst>
      <p:ext uri="{BB962C8B-B14F-4D97-AF65-F5344CB8AC3E}">
        <p14:creationId xmlns:p14="http://schemas.microsoft.com/office/powerpoint/2010/main" val="535504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49</a:t>
            </a:fld>
            <a:endParaRPr lang="en-US"/>
          </a:p>
        </p:txBody>
      </p:sp>
    </p:spTree>
    <p:extLst>
      <p:ext uri="{BB962C8B-B14F-4D97-AF65-F5344CB8AC3E}">
        <p14:creationId xmlns:p14="http://schemas.microsoft.com/office/powerpoint/2010/main" val="316600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5</a:t>
            </a:fld>
            <a:endParaRPr lang="en-US"/>
          </a:p>
        </p:txBody>
      </p:sp>
    </p:spTree>
    <p:extLst>
      <p:ext uri="{BB962C8B-B14F-4D97-AF65-F5344CB8AC3E}">
        <p14:creationId xmlns:p14="http://schemas.microsoft.com/office/powerpoint/2010/main" val="12086217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50</a:t>
            </a:fld>
            <a:endParaRPr lang="en-US"/>
          </a:p>
        </p:txBody>
      </p:sp>
    </p:spTree>
    <p:extLst>
      <p:ext uri="{BB962C8B-B14F-4D97-AF65-F5344CB8AC3E}">
        <p14:creationId xmlns:p14="http://schemas.microsoft.com/office/powerpoint/2010/main" val="1406385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6</a:t>
            </a:fld>
            <a:endParaRPr lang="en-US"/>
          </a:p>
        </p:txBody>
      </p:sp>
    </p:spTree>
    <p:extLst>
      <p:ext uri="{BB962C8B-B14F-4D97-AF65-F5344CB8AC3E}">
        <p14:creationId xmlns:p14="http://schemas.microsoft.com/office/powerpoint/2010/main" val="2051282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7</a:t>
            </a:fld>
            <a:endParaRPr lang="en-US"/>
          </a:p>
        </p:txBody>
      </p:sp>
    </p:spTree>
    <p:extLst>
      <p:ext uri="{BB962C8B-B14F-4D97-AF65-F5344CB8AC3E}">
        <p14:creationId xmlns:p14="http://schemas.microsoft.com/office/powerpoint/2010/main" val="45838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8</a:t>
            </a:fld>
            <a:endParaRPr lang="en-US"/>
          </a:p>
        </p:txBody>
      </p:sp>
    </p:spTree>
    <p:extLst>
      <p:ext uri="{BB962C8B-B14F-4D97-AF65-F5344CB8AC3E}">
        <p14:creationId xmlns:p14="http://schemas.microsoft.com/office/powerpoint/2010/main" val="20201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Footer Placeholder 3"/>
          <p:cNvSpPr>
            <a:spLocks noGrp="1"/>
          </p:cNvSpPr>
          <p:nvPr>
            <p:ph type="ftr" sz="quarter" idx="10"/>
          </p:nvPr>
        </p:nvSpPr>
        <p:spPr/>
        <p:txBody>
          <a:bodyPr/>
          <a:lstStyle/>
          <a:p>
            <a:r>
              <a:rPr lang="en-US" smtClean="0"/>
              <a:t>Columbus - School of AI</a:t>
            </a:r>
            <a:endParaRPr lang="en-US" dirty="0"/>
          </a:p>
        </p:txBody>
      </p:sp>
      <p:sp>
        <p:nvSpPr>
          <p:cNvPr id="5" name="Slide Number Placeholder 4"/>
          <p:cNvSpPr>
            <a:spLocks noGrp="1"/>
          </p:cNvSpPr>
          <p:nvPr>
            <p:ph type="sldNum" sz="quarter" idx="11"/>
          </p:nvPr>
        </p:nvSpPr>
        <p:spPr/>
        <p:txBody>
          <a:bodyPr/>
          <a:lstStyle/>
          <a:p>
            <a:fld id="{68F65D3B-5B7D-E74B-B16F-92C1E638DF8F}" type="slidenum">
              <a:rPr lang="en-US" smtClean="0"/>
              <a:t>9</a:t>
            </a:fld>
            <a:endParaRPr lang="en-US"/>
          </a:p>
        </p:txBody>
      </p:sp>
    </p:spTree>
    <p:extLst>
      <p:ext uri="{BB962C8B-B14F-4D97-AF65-F5344CB8AC3E}">
        <p14:creationId xmlns:p14="http://schemas.microsoft.com/office/powerpoint/2010/main" val="114708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D4CB95-C616-E04D-9FE7-28CEBC980906}" type="datetime1">
              <a:rPr lang="en-US" smtClean="0"/>
              <a:t>9/27/18</a:t>
            </a:fld>
            <a:endParaRPr lang="en-US"/>
          </a:p>
        </p:txBody>
      </p:sp>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a:t>
            </a:fld>
            <a:endParaRPr lang="en-US"/>
          </a:p>
        </p:txBody>
      </p:sp>
    </p:spTree>
    <p:extLst>
      <p:ext uri="{BB962C8B-B14F-4D97-AF65-F5344CB8AC3E}">
        <p14:creationId xmlns:p14="http://schemas.microsoft.com/office/powerpoint/2010/main" val="1035414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0283E5-6789-1642-A03D-4AB0B2E3E1BB}" type="datetime1">
              <a:rPr lang="en-US" smtClean="0"/>
              <a:t>9/27/18</a:t>
            </a:fld>
            <a:endParaRPr lang="en-US"/>
          </a:p>
        </p:txBody>
      </p:sp>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a:t>
            </a:fld>
            <a:endParaRPr lang="en-US"/>
          </a:p>
        </p:txBody>
      </p:sp>
    </p:spTree>
    <p:extLst>
      <p:ext uri="{BB962C8B-B14F-4D97-AF65-F5344CB8AC3E}">
        <p14:creationId xmlns:p14="http://schemas.microsoft.com/office/powerpoint/2010/main" val="203533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A337BB-273C-2745-B57F-E8EE2699E8D1}" type="datetime1">
              <a:rPr lang="en-US" smtClean="0"/>
              <a:t>9/27/18</a:t>
            </a:fld>
            <a:endParaRPr lang="en-US"/>
          </a:p>
        </p:txBody>
      </p:sp>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a:t>
            </a:fld>
            <a:endParaRPr lang="en-US"/>
          </a:p>
        </p:txBody>
      </p:sp>
    </p:spTree>
    <p:extLst>
      <p:ext uri="{BB962C8B-B14F-4D97-AF65-F5344CB8AC3E}">
        <p14:creationId xmlns:p14="http://schemas.microsoft.com/office/powerpoint/2010/main" val="54871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47A3D9-199D-B549-A004-B75DFB4FB64A}" type="datetime1">
              <a:rPr lang="en-US" smtClean="0"/>
              <a:t>9/27/18</a:t>
            </a:fld>
            <a:endParaRPr lang="en-US"/>
          </a:p>
        </p:txBody>
      </p:sp>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a:t>
            </a:fld>
            <a:endParaRPr lang="en-US"/>
          </a:p>
        </p:txBody>
      </p:sp>
    </p:spTree>
    <p:extLst>
      <p:ext uri="{BB962C8B-B14F-4D97-AF65-F5344CB8AC3E}">
        <p14:creationId xmlns:p14="http://schemas.microsoft.com/office/powerpoint/2010/main" val="114514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20E84E-3BB1-DE4E-85B9-466B1C972F84}" type="datetime1">
              <a:rPr lang="en-US" smtClean="0"/>
              <a:t>9/27/18</a:t>
            </a:fld>
            <a:endParaRPr lang="en-US"/>
          </a:p>
        </p:txBody>
      </p:sp>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a:t>
            </a:fld>
            <a:endParaRPr lang="en-US"/>
          </a:p>
        </p:txBody>
      </p:sp>
    </p:spTree>
    <p:extLst>
      <p:ext uri="{BB962C8B-B14F-4D97-AF65-F5344CB8AC3E}">
        <p14:creationId xmlns:p14="http://schemas.microsoft.com/office/powerpoint/2010/main" val="61963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FB56C4-0A1D-6F4D-A088-FC07E4E426E9}" type="datetime1">
              <a:rPr lang="en-US" smtClean="0"/>
              <a:t>9/27/18</a:t>
            </a:fld>
            <a:endParaRPr lang="en-US"/>
          </a:p>
        </p:txBody>
      </p:sp>
      <p:sp>
        <p:nvSpPr>
          <p:cNvPr id="6" name="Footer Placeholder 5"/>
          <p:cNvSpPr>
            <a:spLocks noGrp="1"/>
          </p:cNvSpPr>
          <p:nvPr>
            <p:ph type="ftr" sz="quarter" idx="11"/>
          </p:nvPr>
        </p:nvSpPr>
        <p:spPr/>
        <p:txBody>
          <a:bodyPr/>
          <a:lstStyle/>
          <a:p>
            <a:r>
              <a:rPr lang="en-US" smtClean="0"/>
              <a:t>Columbus - School of AI</a:t>
            </a:r>
            <a:endParaRPr lang="en-US"/>
          </a:p>
        </p:txBody>
      </p:sp>
      <p:sp>
        <p:nvSpPr>
          <p:cNvPr id="7" name="Slide Number Placeholder 6"/>
          <p:cNvSpPr>
            <a:spLocks noGrp="1"/>
          </p:cNvSpPr>
          <p:nvPr>
            <p:ph type="sldNum" sz="quarter" idx="12"/>
          </p:nvPr>
        </p:nvSpPr>
        <p:spPr/>
        <p:txBody>
          <a:bodyPr/>
          <a:lstStyle/>
          <a:p>
            <a:fld id="{4DA60C51-ED63-3541-BBEF-211FD773557B}" type="slidenum">
              <a:rPr lang="en-US" smtClean="0"/>
              <a:t>‹#›</a:t>
            </a:fld>
            <a:endParaRPr lang="en-US"/>
          </a:p>
        </p:txBody>
      </p:sp>
    </p:spTree>
    <p:extLst>
      <p:ext uri="{BB962C8B-B14F-4D97-AF65-F5344CB8AC3E}">
        <p14:creationId xmlns:p14="http://schemas.microsoft.com/office/powerpoint/2010/main" val="10812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23B3B-C4EF-6449-AF6C-04CDF219A8FA}" type="datetime1">
              <a:rPr lang="en-US" smtClean="0"/>
              <a:t>9/27/18</a:t>
            </a:fld>
            <a:endParaRPr lang="en-US"/>
          </a:p>
        </p:txBody>
      </p:sp>
      <p:sp>
        <p:nvSpPr>
          <p:cNvPr id="8" name="Footer Placeholder 7"/>
          <p:cNvSpPr>
            <a:spLocks noGrp="1"/>
          </p:cNvSpPr>
          <p:nvPr>
            <p:ph type="ftr" sz="quarter" idx="11"/>
          </p:nvPr>
        </p:nvSpPr>
        <p:spPr/>
        <p:txBody>
          <a:bodyPr/>
          <a:lstStyle/>
          <a:p>
            <a:r>
              <a:rPr lang="en-US" smtClean="0"/>
              <a:t>Columbus - School of AI</a:t>
            </a:r>
            <a:endParaRPr lang="en-US"/>
          </a:p>
        </p:txBody>
      </p:sp>
      <p:sp>
        <p:nvSpPr>
          <p:cNvPr id="9" name="Slide Number Placeholder 8"/>
          <p:cNvSpPr>
            <a:spLocks noGrp="1"/>
          </p:cNvSpPr>
          <p:nvPr>
            <p:ph type="sldNum" sz="quarter" idx="12"/>
          </p:nvPr>
        </p:nvSpPr>
        <p:spPr/>
        <p:txBody>
          <a:bodyPr/>
          <a:lstStyle/>
          <a:p>
            <a:fld id="{4DA60C51-ED63-3541-BBEF-211FD773557B}" type="slidenum">
              <a:rPr lang="en-US" smtClean="0"/>
              <a:t>‹#›</a:t>
            </a:fld>
            <a:endParaRPr lang="en-US"/>
          </a:p>
        </p:txBody>
      </p:sp>
    </p:spTree>
    <p:extLst>
      <p:ext uri="{BB962C8B-B14F-4D97-AF65-F5344CB8AC3E}">
        <p14:creationId xmlns:p14="http://schemas.microsoft.com/office/powerpoint/2010/main" val="412429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604503-6D86-5E44-A947-1E5652BD73BA}" type="datetime1">
              <a:rPr lang="en-US" smtClean="0"/>
              <a:t>9/27/18</a:t>
            </a:fld>
            <a:endParaRPr lang="en-US"/>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a:t>
            </a:fld>
            <a:endParaRPr lang="en-US"/>
          </a:p>
        </p:txBody>
      </p:sp>
    </p:spTree>
    <p:extLst>
      <p:ext uri="{BB962C8B-B14F-4D97-AF65-F5344CB8AC3E}">
        <p14:creationId xmlns:p14="http://schemas.microsoft.com/office/powerpoint/2010/main" val="176677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313253-D5D9-4B40-80C2-D29C1063368D}" type="datetime1">
              <a:rPr lang="en-US" smtClean="0"/>
              <a:t>9/27/18</a:t>
            </a:fld>
            <a:endParaRPr lang="en-US"/>
          </a:p>
        </p:txBody>
      </p:sp>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4" name="Slide Number Placeholder 3"/>
          <p:cNvSpPr>
            <a:spLocks noGrp="1"/>
          </p:cNvSpPr>
          <p:nvPr>
            <p:ph type="sldNum" sz="quarter" idx="12"/>
          </p:nvPr>
        </p:nvSpPr>
        <p:spPr/>
        <p:txBody>
          <a:bodyPr/>
          <a:lstStyle/>
          <a:p>
            <a:fld id="{4DA60C51-ED63-3541-BBEF-211FD773557B}" type="slidenum">
              <a:rPr lang="en-US" smtClean="0"/>
              <a:t>‹#›</a:t>
            </a:fld>
            <a:endParaRPr lang="en-US"/>
          </a:p>
        </p:txBody>
      </p:sp>
    </p:spTree>
    <p:extLst>
      <p:ext uri="{BB962C8B-B14F-4D97-AF65-F5344CB8AC3E}">
        <p14:creationId xmlns:p14="http://schemas.microsoft.com/office/powerpoint/2010/main" val="95944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BB4A8-5837-724F-8BAF-3B755E222166}" type="datetime1">
              <a:rPr lang="en-US" smtClean="0"/>
              <a:t>9/27/18</a:t>
            </a:fld>
            <a:endParaRPr lang="en-US"/>
          </a:p>
        </p:txBody>
      </p:sp>
      <p:sp>
        <p:nvSpPr>
          <p:cNvPr id="6" name="Footer Placeholder 5"/>
          <p:cNvSpPr>
            <a:spLocks noGrp="1"/>
          </p:cNvSpPr>
          <p:nvPr>
            <p:ph type="ftr" sz="quarter" idx="11"/>
          </p:nvPr>
        </p:nvSpPr>
        <p:spPr/>
        <p:txBody>
          <a:bodyPr/>
          <a:lstStyle/>
          <a:p>
            <a:r>
              <a:rPr lang="en-US" smtClean="0"/>
              <a:t>Columbus - School of AI</a:t>
            </a:r>
            <a:endParaRPr lang="en-US"/>
          </a:p>
        </p:txBody>
      </p:sp>
      <p:sp>
        <p:nvSpPr>
          <p:cNvPr id="7" name="Slide Number Placeholder 6"/>
          <p:cNvSpPr>
            <a:spLocks noGrp="1"/>
          </p:cNvSpPr>
          <p:nvPr>
            <p:ph type="sldNum" sz="quarter" idx="12"/>
          </p:nvPr>
        </p:nvSpPr>
        <p:spPr/>
        <p:txBody>
          <a:bodyPr/>
          <a:lstStyle/>
          <a:p>
            <a:fld id="{4DA60C51-ED63-3541-BBEF-211FD773557B}" type="slidenum">
              <a:rPr lang="en-US" smtClean="0"/>
              <a:t>‹#›</a:t>
            </a:fld>
            <a:endParaRPr lang="en-US"/>
          </a:p>
        </p:txBody>
      </p:sp>
    </p:spTree>
    <p:extLst>
      <p:ext uri="{BB962C8B-B14F-4D97-AF65-F5344CB8AC3E}">
        <p14:creationId xmlns:p14="http://schemas.microsoft.com/office/powerpoint/2010/main" val="2030455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85FDEA-B9F8-0F48-8101-FD934319980C}" type="datetime1">
              <a:rPr lang="en-US" smtClean="0"/>
              <a:t>9/27/18</a:t>
            </a:fld>
            <a:endParaRPr lang="en-US"/>
          </a:p>
        </p:txBody>
      </p:sp>
      <p:sp>
        <p:nvSpPr>
          <p:cNvPr id="6" name="Footer Placeholder 5"/>
          <p:cNvSpPr>
            <a:spLocks noGrp="1"/>
          </p:cNvSpPr>
          <p:nvPr>
            <p:ph type="ftr" sz="quarter" idx="11"/>
          </p:nvPr>
        </p:nvSpPr>
        <p:spPr/>
        <p:txBody>
          <a:bodyPr/>
          <a:lstStyle/>
          <a:p>
            <a:r>
              <a:rPr lang="en-US" smtClean="0"/>
              <a:t>Columbus - School of AI</a:t>
            </a:r>
            <a:endParaRPr lang="en-US"/>
          </a:p>
        </p:txBody>
      </p:sp>
      <p:sp>
        <p:nvSpPr>
          <p:cNvPr id="7" name="Slide Number Placeholder 6"/>
          <p:cNvSpPr>
            <a:spLocks noGrp="1"/>
          </p:cNvSpPr>
          <p:nvPr>
            <p:ph type="sldNum" sz="quarter" idx="12"/>
          </p:nvPr>
        </p:nvSpPr>
        <p:spPr/>
        <p:txBody>
          <a:bodyPr/>
          <a:lstStyle/>
          <a:p>
            <a:fld id="{4DA60C51-ED63-3541-BBEF-211FD773557B}" type="slidenum">
              <a:rPr lang="en-US" smtClean="0"/>
              <a:t>‹#›</a:t>
            </a:fld>
            <a:endParaRPr lang="en-US"/>
          </a:p>
        </p:txBody>
      </p:sp>
    </p:spTree>
    <p:extLst>
      <p:ext uri="{BB962C8B-B14F-4D97-AF65-F5344CB8AC3E}">
        <p14:creationId xmlns:p14="http://schemas.microsoft.com/office/powerpoint/2010/main" val="2021304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A4946-44F1-884C-8D73-02DE94686F90}" type="datetime1">
              <a:rPr lang="en-US" smtClean="0"/>
              <a:t>9/27/18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Columbus - School of AI</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A60C51-ED63-3541-BBEF-211FD773557B}" type="slidenum">
              <a:rPr lang="en-US" smtClean="0"/>
              <a:t>‹#›</a:t>
            </a:fld>
            <a:endParaRPr lang="en-US"/>
          </a:p>
        </p:txBody>
      </p:sp>
    </p:spTree>
    <p:extLst>
      <p:ext uri="{BB962C8B-B14F-4D97-AF65-F5344CB8AC3E}">
        <p14:creationId xmlns:p14="http://schemas.microsoft.com/office/powerpoint/2010/main" val="1687817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ipython.org/" TargetMode="External"/><Relationship Id="rId5" Type="http://schemas.openxmlformats.org/officeDocument/2006/relationships/hyperlink" Target="https://opensource.org/licenses/BSD-3-Clause" TargetMode="Externa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www.tensorflow.org/guide/keras" TargetMode="Externa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colab.research.google.com/github/tensorflow/docs/blob/master/site/en/tutorials/keras/basic_classification.ipynb#scrollTo=vasWnqRgy1H4" TargetMode="External"/><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www.youtube.com/watch?v=kjBOesZCoqc&amp;index=1&amp;list=PLZHQObOWTQDPD3MizzM2xVFitgF8hE_ab" TargetMode="External"/><Relationship Id="rId5" Type="http://schemas.openxmlformats.org/officeDocument/2006/relationships/hyperlink" Target="https://ocw.mit.edu/courses/mathematics/18-06-linear-algebra-spring-2010/" TargetMode="External"/><Relationship Id="rId6" Type="http://schemas.openxmlformats.org/officeDocument/2006/relationships/hyperlink" Target="https://www.youtube.com/playlist?list=PLZHQObOWTQDMsr9K-rj53DwVRMYO3t5Yr" TargetMode="External"/><Relationship Id="rId7" Type="http://schemas.openxmlformats.org/officeDocument/2006/relationships/hyperlink" Target="https://www.edx.org/course/introduction-probability-science-mitx-6-041x-2" TargetMode="External"/><Relationship Id="rId8" Type="http://schemas.openxmlformats.org/officeDocument/2006/relationships/hyperlink" Target="https://www.edx.org/course/algorithm-design-analysis-pennx-sd3x" TargetMode="Externa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developers.google.com/edu/python/" TargetMode="External"/><Relationship Id="rId5" Type="http://schemas.openxmlformats.org/officeDocument/2006/relationships/hyperlink" Target="https://learnpythonthehardway.org/book/ex0.html" TargetMode="External"/><Relationship Id="rId6" Type="http://schemas.openxmlformats.org/officeDocument/2006/relationships/hyperlink" Target="https://coderbyte.com/" TargetMode="External"/><Relationship Id="rId7" Type="http://schemas.openxmlformats.org/officeDocument/2006/relationships/hyperlink" Target="https://www.codewars.com/" TargetMode="External"/><Relationship Id="rId8" Type="http://schemas.openxmlformats.org/officeDocument/2006/relationships/hyperlink" Target="https://www.hackerrank.com/" TargetMode="External"/><Relationship Id="rId9" Type="http://schemas.openxmlformats.org/officeDocument/2006/relationships/hyperlink" Target="http://www.deeplearningbook.org/contents/linear_algebra.html" TargetMode="External"/><Relationship Id="rId10" Type="http://schemas.openxmlformats.org/officeDocument/2006/relationships/hyperlink" Target="https://www.amazon.com/First-Course-Linear-Model-Theory/dp/1584882476" TargetMode="External"/><Relationship Id="rId11" Type="http://schemas.openxmlformats.org/officeDocument/2006/relationships/hyperlink" Target="http://www.ic.unicamp.br/~wainer/cursos/1s2013/ml/livro.pdf" TargetMode="Externa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www.khanacademy.org/math/calculus-home/differential-calculus" TargetMode="External"/><Relationship Id="rId5" Type="http://schemas.openxmlformats.org/officeDocument/2006/relationships/hyperlink" Target="https://www.coursera.org/learn/machine-learning" TargetMode="External"/><Relationship Id="rId6" Type="http://schemas.openxmlformats.org/officeDocument/2006/relationships/hyperlink" Target="http://www-bcf.usc.edu/~gareth/ISL/" TargetMode="External"/><Relationship Id="rId7" Type="http://schemas.openxmlformats.org/officeDocument/2006/relationships/hyperlink" Target="http://deeplearning.ai/" TargetMode="External"/><Relationship Id="rId8" Type="http://schemas.openxmlformats.org/officeDocument/2006/relationships/hyperlink" Target="http://cs231n.stanford.edu/syllabus.html" TargetMode="Externa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7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rgbClr val="002060"/>
                </a:solidFill>
              </a:rPr>
              <a:t>Columbus - School of AI</a:t>
            </a:r>
            <a:endParaRPr lang="en-US" b="1" dirty="0">
              <a:solidFill>
                <a:srgbClr val="002060"/>
              </a:solidFill>
            </a:endParaRPr>
          </a:p>
        </p:txBody>
      </p:sp>
      <p:sp>
        <p:nvSpPr>
          <p:cNvPr id="3" name="Subtitle 2"/>
          <p:cNvSpPr>
            <a:spLocks noGrp="1"/>
          </p:cNvSpPr>
          <p:nvPr>
            <p:ph type="subTitle" idx="1"/>
          </p:nvPr>
        </p:nvSpPr>
        <p:spPr/>
        <p:txBody>
          <a:bodyPr/>
          <a:lstStyle/>
          <a:p>
            <a:r>
              <a:rPr lang="en-US" b="1" dirty="0" smtClean="0">
                <a:solidFill>
                  <a:srgbClr val="002060"/>
                </a:solidFill>
              </a:rPr>
              <a:t>09/27/2018</a:t>
            </a:r>
            <a:endParaRPr lang="en-US" b="1" dirty="0">
              <a:solidFill>
                <a:srgbClr val="002060"/>
              </a:solidFill>
            </a:endParaRPr>
          </a:p>
        </p:txBody>
      </p:sp>
    </p:spTree>
    <p:extLst>
      <p:ext uri="{BB962C8B-B14F-4D97-AF65-F5344CB8AC3E}">
        <p14:creationId xmlns:p14="http://schemas.microsoft.com/office/powerpoint/2010/main" val="12983736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Natural Language Processing</a:t>
            </a:r>
            <a:endParaRPr lang="en-US" sz="4800" b="1" dirty="0">
              <a:solidFill>
                <a:srgbClr val="002060"/>
              </a:solidFill>
            </a:endParaRPr>
          </a:p>
        </p:txBody>
      </p:sp>
      <p:sp>
        <p:nvSpPr>
          <p:cNvPr id="3" name="Content Placeholder 2"/>
          <p:cNvSpPr>
            <a:spLocks noGrp="1"/>
          </p:cNvSpPr>
          <p:nvPr>
            <p:ph idx="1"/>
          </p:nvPr>
        </p:nvSpPr>
        <p:spPr/>
        <p:txBody>
          <a:bodyPr>
            <a:normAutofit/>
          </a:bodyPr>
          <a:lstStyle/>
          <a:p>
            <a:r>
              <a:rPr lang="en-US" sz="2000" dirty="0">
                <a:solidFill>
                  <a:srgbClr val="002060"/>
                </a:solidFill>
              </a:rPr>
              <a:t>Spell checking, keyword search, finding synonyms</a:t>
            </a:r>
            <a:endParaRPr lang="en-US" sz="2000" dirty="0" smtClean="0">
              <a:solidFill>
                <a:srgbClr val="002060"/>
              </a:solidFill>
            </a:endParaRPr>
          </a:p>
          <a:p>
            <a:r>
              <a:rPr lang="en-US" sz="2000" dirty="0">
                <a:solidFill>
                  <a:srgbClr val="002060"/>
                </a:solidFill>
              </a:rPr>
              <a:t>Extracting information from websites such as </a:t>
            </a:r>
            <a:endParaRPr lang="en-US" sz="2000" dirty="0" smtClean="0">
              <a:solidFill>
                <a:srgbClr val="002060"/>
              </a:solidFill>
            </a:endParaRPr>
          </a:p>
          <a:p>
            <a:pPr lvl="1"/>
            <a:r>
              <a:rPr lang="en-US" sz="2000" dirty="0" smtClean="0">
                <a:solidFill>
                  <a:srgbClr val="002060"/>
                </a:solidFill>
              </a:rPr>
              <a:t>product </a:t>
            </a:r>
            <a:r>
              <a:rPr lang="en-US" sz="2000" dirty="0">
                <a:solidFill>
                  <a:srgbClr val="002060"/>
                </a:solidFill>
              </a:rPr>
              <a:t>price, dates, location, people or company names checking, keyword search, finding </a:t>
            </a:r>
            <a:r>
              <a:rPr lang="en-US" sz="2000" dirty="0" smtClean="0">
                <a:solidFill>
                  <a:srgbClr val="002060"/>
                </a:solidFill>
              </a:rPr>
              <a:t>synonyms</a:t>
            </a:r>
          </a:p>
          <a:p>
            <a:r>
              <a:rPr lang="en-US" sz="2000" dirty="0">
                <a:solidFill>
                  <a:srgbClr val="002060"/>
                </a:solidFill>
              </a:rPr>
              <a:t>Machine translation </a:t>
            </a:r>
            <a:endParaRPr lang="en-US" sz="2000" dirty="0" smtClean="0">
              <a:solidFill>
                <a:srgbClr val="002060"/>
              </a:solidFill>
            </a:endParaRPr>
          </a:p>
          <a:p>
            <a:r>
              <a:rPr lang="en-US" sz="2000" dirty="0" smtClean="0">
                <a:solidFill>
                  <a:srgbClr val="002060"/>
                </a:solidFill>
              </a:rPr>
              <a:t>Spoken </a:t>
            </a:r>
            <a:r>
              <a:rPr lang="en-US" sz="2000" dirty="0">
                <a:solidFill>
                  <a:srgbClr val="002060"/>
                </a:solidFill>
              </a:rPr>
              <a:t>dialog systems </a:t>
            </a:r>
            <a:endParaRPr lang="en-US" sz="2000" dirty="0" smtClean="0">
              <a:solidFill>
                <a:srgbClr val="002060"/>
              </a:solidFill>
            </a:endParaRPr>
          </a:p>
          <a:p>
            <a:r>
              <a:rPr lang="en-US" sz="2000" dirty="0" smtClean="0">
                <a:solidFill>
                  <a:srgbClr val="002060"/>
                </a:solidFill>
              </a:rPr>
              <a:t>Complex </a:t>
            </a:r>
            <a:r>
              <a:rPr lang="en-US" sz="2000" dirty="0">
                <a:solidFill>
                  <a:srgbClr val="002060"/>
                </a:solidFill>
              </a:rPr>
              <a:t>question </a:t>
            </a:r>
            <a:r>
              <a:rPr lang="en-US" sz="2000" dirty="0" smtClean="0">
                <a:solidFill>
                  <a:srgbClr val="002060"/>
                </a:solidFill>
              </a:rPr>
              <a:t>answering</a:t>
            </a:r>
          </a:p>
          <a:p>
            <a:r>
              <a:rPr lang="en-US" sz="2000" dirty="0">
                <a:solidFill>
                  <a:srgbClr val="002060"/>
                </a:solidFill>
              </a:rPr>
              <a:t>Automated/assisted translation </a:t>
            </a:r>
            <a:endParaRPr lang="en-US" sz="2000" dirty="0" smtClean="0">
              <a:solidFill>
                <a:srgbClr val="002060"/>
              </a:solidFill>
            </a:endParaRPr>
          </a:p>
          <a:p>
            <a:r>
              <a:rPr lang="en-US" sz="2000" dirty="0" smtClean="0">
                <a:solidFill>
                  <a:srgbClr val="002060"/>
                </a:solidFill>
              </a:rPr>
              <a:t> </a:t>
            </a:r>
            <a:r>
              <a:rPr lang="en-US" sz="2000" dirty="0">
                <a:solidFill>
                  <a:srgbClr val="002060"/>
                </a:solidFill>
              </a:rPr>
              <a:t>Sentiment analysis for marketing or finance/trading </a:t>
            </a:r>
            <a:r>
              <a:rPr lang="en-US" sz="2000" dirty="0" smtClean="0">
                <a:solidFill>
                  <a:srgbClr val="002060"/>
                </a:solidFill>
              </a:rPr>
              <a:t> </a:t>
            </a:r>
          </a:p>
          <a:p>
            <a:r>
              <a:rPr lang="en-US" sz="2000" dirty="0" smtClean="0">
                <a:solidFill>
                  <a:srgbClr val="002060"/>
                </a:solidFill>
              </a:rPr>
              <a:t>Speech </a:t>
            </a:r>
            <a:r>
              <a:rPr lang="en-US" sz="2000" dirty="0">
                <a:solidFill>
                  <a:srgbClr val="002060"/>
                </a:solidFill>
              </a:rPr>
              <a:t>recognition </a:t>
            </a:r>
            <a:endParaRPr lang="en-US" sz="2000" dirty="0" smtClean="0">
              <a:solidFill>
                <a:srgbClr val="002060"/>
              </a:solidFill>
            </a:endParaRPr>
          </a:p>
          <a:p>
            <a:r>
              <a:rPr lang="en-US" sz="2000" dirty="0" err="1" smtClean="0">
                <a:solidFill>
                  <a:srgbClr val="002060"/>
                </a:solidFill>
              </a:rPr>
              <a:t>Chatbots</a:t>
            </a:r>
            <a:r>
              <a:rPr lang="en-US" sz="2000" dirty="0" smtClean="0">
                <a:solidFill>
                  <a:srgbClr val="002060"/>
                </a:solidFill>
              </a:rPr>
              <a:t> </a:t>
            </a:r>
            <a:r>
              <a:rPr lang="en-US" sz="2000" dirty="0">
                <a:solidFill>
                  <a:srgbClr val="002060"/>
                </a:solidFill>
              </a:rPr>
              <a:t>/ Dialog agents</a:t>
            </a:r>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10</a:t>
            </a:fld>
            <a:endParaRPr lang="en-US"/>
          </a:p>
        </p:txBody>
      </p:sp>
    </p:spTree>
    <p:extLst>
      <p:ext uri="{BB962C8B-B14F-4D97-AF65-F5344CB8AC3E}">
        <p14:creationId xmlns:p14="http://schemas.microsoft.com/office/powerpoint/2010/main" val="19142005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9709"/>
            <a:ext cx="10515600" cy="1325563"/>
          </a:xfrm>
        </p:spPr>
        <p:txBody>
          <a:bodyPr>
            <a:normAutofit/>
          </a:bodyPr>
          <a:lstStyle/>
          <a:p>
            <a:r>
              <a:rPr lang="en-US" sz="4800" b="1" smtClean="0">
                <a:solidFill>
                  <a:srgbClr val="002060"/>
                </a:solidFill>
              </a:rPr>
              <a:t>AI / ML / DL</a:t>
            </a:r>
            <a:endParaRPr lang="en-US" sz="4800" b="1" dirty="0">
              <a:solidFill>
                <a:srgbClr val="002060"/>
              </a:solidFill>
            </a:endParaRPr>
          </a:p>
        </p:txBody>
      </p:sp>
      <p:sp>
        <p:nvSpPr>
          <p:cNvPr id="3" name="Content Placeholder 2"/>
          <p:cNvSpPr>
            <a:spLocks noGrp="1"/>
          </p:cNvSpPr>
          <p:nvPr>
            <p:ph idx="1"/>
          </p:nvPr>
        </p:nvSpPr>
        <p:spPr/>
        <p:txBody>
          <a:bodyPr/>
          <a:lstStyle/>
          <a:p>
            <a:pPr marL="0" indent="0">
              <a:buNone/>
            </a:pPr>
            <a:r>
              <a:rPr lang="en-US" dirty="0" smtClean="0">
                <a:solidFill>
                  <a:srgbClr val="002060"/>
                </a:solidFill>
              </a:rPr>
              <a:t> </a:t>
            </a:r>
            <a:endParaRPr lang="en-US" dirty="0">
              <a:solidFill>
                <a:srgbClr val="002060"/>
              </a:solidFill>
            </a:endParaRPr>
          </a:p>
          <a:p>
            <a:endParaRPr lang="en-US" dirty="0"/>
          </a:p>
        </p:txBody>
      </p:sp>
      <p:pic>
        <p:nvPicPr>
          <p:cNvPr id="4" name="Picture 3"/>
          <p:cNvPicPr>
            <a:picLocks noChangeAspect="1"/>
          </p:cNvPicPr>
          <p:nvPr/>
        </p:nvPicPr>
        <p:blipFill>
          <a:blip r:embed="rId4"/>
          <a:stretch>
            <a:fillRect/>
          </a:stretch>
        </p:blipFill>
        <p:spPr>
          <a:xfrm>
            <a:off x="1975757" y="1320800"/>
            <a:ext cx="8376557" cy="4759412"/>
          </a:xfrm>
          <a:prstGeom prst="rect">
            <a:avLst/>
          </a:prstGeom>
        </p:spPr>
      </p:pic>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11</a:t>
            </a:fld>
            <a:endParaRPr lang="en-US"/>
          </a:p>
        </p:txBody>
      </p:sp>
    </p:spTree>
    <p:extLst>
      <p:ext uri="{BB962C8B-B14F-4D97-AF65-F5344CB8AC3E}">
        <p14:creationId xmlns:p14="http://schemas.microsoft.com/office/powerpoint/2010/main" val="858462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Machine Learning</a:t>
            </a:r>
            <a:endParaRPr lang="en-US" sz="4800" b="1" dirty="0">
              <a:solidFill>
                <a:srgbClr val="002060"/>
              </a:solidFill>
            </a:endParaRPr>
          </a:p>
        </p:txBody>
      </p:sp>
      <p:sp>
        <p:nvSpPr>
          <p:cNvPr id="3" name="Subtitle 2"/>
          <p:cNvSpPr>
            <a:spLocks noGrp="1"/>
          </p:cNvSpPr>
          <p:nvPr>
            <p:ph idx="1"/>
          </p:nvPr>
        </p:nvSpPr>
        <p:spPr/>
        <p:txBody>
          <a:bodyPr/>
          <a:lstStyle/>
          <a:p>
            <a:r>
              <a:rPr lang="en-US" b="1" dirty="0" smtClean="0">
                <a:solidFill>
                  <a:srgbClr val="002060"/>
                </a:solidFill>
              </a:rPr>
              <a:t>Using Data to Answer Questions</a:t>
            </a:r>
          </a:p>
          <a:p>
            <a:pPr marL="0" indent="0">
              <a:buNone/>
            </a:pPr>
            <a:r>
              <a:rPr lang="en-US" sz="2200" b="1" u="sng" dirty="0" smtClean="0">
                <a:solidFill>
                  <a:srgbClr val="002060"/>
                </a:solidFill>
              </a:rPr>
              <a:t>Training</a:t>
            </a:r>
            <a:r>
              <a:rPr lang="en-US" sz="2200" b="1" dirty="0" smtClean="0">
                <a:solidFill>
                  <a:srgbClr val="002060"/>
                </a:solidFill>
              </a:rPr>
              <a:t>                         </a:t>
            </a:r>
            <a:r>
              <a:rPr lang="en-US" sz="2200" b="1" u="sng" dirty="0" smtClean="0">
                <a:solidFill>
                  <a:srgbClr val="002060"/>
                </a:solidFill>
              </a:rPr>
              <a:t>Prediction</a:t>
            </a:r>
          </a:p>
          <a:p>
            <a:pPr marL="0" indent="0">
              <a:buNone/>
            </a:pPr>
            <a:r>
              <a:rPr lang="en-US" sz="2200" b="1" dirty="0">
                <a:solidFill>
                  <a:srgbClr val="002060"/>
                </a:solidFill>
              </a:rPr>
              <a:t> </a:t>
            </a:r>
            <a:r>
              <a:rPr lang="en-US" sz="2200" b="1" dirty="0" smtClean="0">
                <a:solidFill>
                  <a:srgbClr val="002060"/>
                </a:solidFill>
              </a:rPr>
              <a:t>  </a:t>
            </a:r>
            <a:r>
              <a:rPr lang="en-US" sz="2200" b="1" dirty="0" smtClean="0">
                <a:solidFill>
                  <a:srgbClr val="00B050"/>
                </a:solidFill>
              </a:rPr>
              <a:t>Using 		              Answer</a:t>
            </a:r>
          </a:p>
          <a:p>
            <a:pPr marL="0" indent="0">
              <a:buNone/>
            </a:pPr>
            <a:r>
              <a:rPr lang="en-US" sz="2200" b="1" dirty="0">
                <a:solidFill>
                  <a:srgbClr val="00B050"/>
                </a:solidFill>
              </a:rPr>
              <a:t> </a:t>
            </a:r>
            <a:r>
              <a:rPr lang="en-US" sz="2200" b="1" dirty="0" smtClean="0">
                <a:solidFill>
                  <a:srgbClr val="00B050"/>
                </a:solidFill>
              </a:rPr>
              <a:t>  Data                               Questions</a:t>
            </a:r>
          </a:p>
          <a:p>
            <a:pPr marL="0" indent="0">
              <a:buNone/>
            </a:pPr>
            <a:endParaRPr lang="en-US" sz="2200" b="1" dirty="0">
              <a:solidFill>
                <a:srgbClr val="00B050"/>
              </a:solidFill>
            </a:endParaRPr>
          </a:p>
          <a:p>
            <a:pPr marL="0" indent="0">
              <a:buNone/>
            </a:pPr>
            <a:endParaRPr lang="en-US" sz="2200" dirty="0">
              <a:solidFill>
                <a:srgbClr val="00B050"/>
              </a:solidFill>
            </a:endParaRPr>
          </a:p>
        </p:txBody>
      </p:sp>
      <p:pic>
        <p:nvPicPr>
          <p:cNvPr id="5" name="Picture 4"/>
          <p:cNvPicPr>
            <a:picLocks noChangeAspect="1"/>
          </p:cNvPicPr>
          <p:nvPr/>
        </p:nvPicPr>
        <p:blipFill rotWithShape="1">
          <a:blip r:embed="rId4"/>
          <a:srcRect l="2282" t="4176" r="4166"/>
          <a:stretch/>
        </p:blipFill>
        <p:spPr>
          <a:xfrm>
            <a:off x="6221186" y="1825625"/>
            <a:ext cx="5132614" cy="4549592"/>
          </a:xfrm>
          <a:prstGeom prst="rect">
            <a:avLst/>
          </a:prstGeom>
        </p:spPr>
      </p:pic>
      <p:sp>
        <p:nvSpPr>
          <p:cNvPr id="6" name="Footer Placeholder 5"/>
          <p:cNvSpPr>
            <a:spLocks noGrp="1"/>
          </p:cNvSpPr>
          <p:nvPr>
            <p:ph type="ftr" sz="quarter" idx="11"/>
          </p:nvPr>
        </p:nvSpPr>
        <p:spPr/>
        <p:txBody>
          <a:bodyPr/>
          <a:lstStyle/>
          <a:p>
            <a:r>
              <a:rPr lang="en-US" smtClean="0"/>
              <a:t>Columbus - School of AI</a:t>
            </a:r>
            <a:endParaRPr lang="en-US"/>
          </a:p>
        </p:txBody>
      </p:sp>
      <p:sp>
        <p:nvSpPr>
          <p:cNvPr id="7" name="Slide Number Placeholder 6"/>
          <p:cNvSpPr>
            <a:spLocks noGrp="1"/>
          </p:cNvSpPr>
          <p:nvPr>
            <p:ph type="sldNum" sz="quarter" idx="12"/>
          </p:nvPr>
        </p:nvSpPr>
        <p:spPr/>
        <p:txBody>
          <a:bodyPr/>
          <a:lstStyle/>
          <a:p>
            <a:fld id="{4DA60C51-ED63-3541-BBEF-211FD773557B}" type="slidenum">
              <a:rPr lang="en-US" smtClean="0"/>
              <a:t>12</a:t>
            </a:fld>
            <a:endParaRPr lang="en-US"/>
          </a:p>
        </p:txBody>
      </p:sp>
    </p:spTree>
    <p:extLst>
      <p:ext uri="{BB962C8B-B14F-4D97-AF65-F5344CB8AC3E}">
        <p14:creationId xmlns:p14="http://schemas.microsoft.com/office/powerpoint/2010/main" val="1932927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800" b="1" dirty="0" smtClean="0">
                <a:solidFill>
                  <a:srgbClr val="002060"/>
                </a:solidFill>
              </a:rPr>
              <a:t>Machine </a:t>
            </a:r>
            <a:r>
              <a:rPr lang="en-US" sz="4800" b="1" smtClean="0">
                <a:solidFill>
                  <a:srgbClr val="002060"/>
                </a:solidFill>
              </a:rPr>
              <a:t>Learning Process Flow</a:t>
            </a:r>
            <a:endParaRPr lang="en-US" sz="4800" b="1" dirty="0">
              <a:solidFill>
                <a:srgbClr val="002060"/>
              </a:solidFill>
            </a:endParaRPr>
          </a:p>
        </p:txBody>
      </p:sp>
      <p:sp>
        <p:nvSpPr>
          <p:cNvPr id="3" name="Content Placeholder 2"/>
          <p:cNvSpPr>
            <a:spLocks noGrp="1"/>
          </p:cNvSpPr>
          <p:nvPr>
            <p:ph idx="1"/>
          </p:nvPr>
        </p:nvSpPr>
        <p:spPr/>
        <p:txBody>
          <a:bodyPr/>
          <a:lstStyle/>
          <a:p>
            <a:pPr marL="0" indent="0">
              <a:buNone/>
            </a:pPr>
            <a:r>
              <a:rPr lang="en-US" dirty="0" smtClean="0">
                <a:solidFill>
                  <a:srgbClr val="002060"/>
                </a:solidFill>
              </a:rPr>
              <a:t> </a:t>
            </a:r>
            <a:endParaRPr lang="en-US" dirty="0">
              <a:solidFill>
                <a:srgbClr val="002060"/>
              </a:solidFill>
            </a:endParaRPr>
          </a:p>
          <a:p>
            <a:endParaRPr lang="en-US" dirty="0"/>
          </a:p>
        </p:txBody>
      </p:sp>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13</a:t>
            </a:fld>
            <a:endParaRPr lang="en-US"/>
          </a:p>
        </p:txBody>
      </p:sp>
      <p:pic>
        <p:nvPicPr>
          <p:cNvPr id="7" name="Picture 6"/>
          <p:cNvPicPr>
            <a:picLocks noChangeAspect="1"/>
          </p:cNvPicPr>
          <p:nvPr/>
        </p:nvPicPr>
        <p:blipFill>
          <a:blip r:embed="rId4"/>
          <a:stretch>
            <a:fillRect/>
          </a:stretch>
        </p:blipFill>
        <p:spPr>
          <a:xfrm>
            <a:off x="609600" y="1200059"/>
            <a:ext cx="10972800" cy="5066597"/>
          </a:xfrm>
          <a:prstGeom prst="rect">
            <a:avLst/>
          </a:prstGeom>
        </p:spPr>
      </p:pic>
    </p:spTree>
    <p:extLst>
      <p:ext uri="{BB962C8B-B14F-4D97-AF65-F5344CB8AC3E}">
        <p14:creationId xmlns:p14="http://schemas.microsoft.com/office/powerpoint/2010/main" val="15373694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9709"/>
            <a:ext cx="10515600" cy="1325563"/>
          </a:xfrm>
        </p:spPr>
        <p:txBody>
          <a:bodyPr>
            <a:normAutofit/>
          </a:bodyPr>
          <a:lstStyle/>
          <a:p>
            <a:r>
              <a:rPr lang="en-US" sz="4800" b="1" dirty="0" smtClean="0">
                <a:solidFill>
                  <a:srgbClr val="002060"/>
                </a:solidFill>
              </a:rPr>
              <a:t>Machine Learning Algorithms</a:t>
            </a:r>
            <a:endParaRPr lang="en-US" sz="4800" b="1" dirty="0">
              <a:solidFill>
                <a:srgbClr val="002060"/>
              </a:solidFill>
            </a:endParaRPr>
          </a:p>
        </p:txBody>
      </p:sp>
      <p:sp>
        <p:nvSpPr>
          <p:cNvPr id="3" name="Content Placeholder 2"/>
          <p:cNvSpPr>
            <a:spLocks noGrp="1"/>
          </p:cNvSpPr>
          <p:nvPr>
            <p:ph idx="1"/>
          </p:nvPr>
        </p:nvSpPr>
        <p:spPr/>
        <p:txBody>
          <a:bodyPr/>
          <a:lstStyle/>
          <a:p>
            <a:pPr marL="0" indent="0">
              <a:buNone/>
            </a:pPr>
            <a:r>
              <a:rPr lang="en-US" dirty="0" smtClean="0">
                <a:solidFill>
                  <a:srgbClr val="002060"/>
                </a:solidFill>
              </a:rPr>
              <a:t> </a:t>
            </a:r>
            <a:endParaRPr lang="en-US" dirty="0">
              <a:solidFill>
                <a:srgbClr val="002060"/>
              </a:solidFill>
            </a:endParaRPr>
          </a:p>
          <a:p>
            <a:endParaRPr lang="en-US" dirty="0"/>
          </a:p>
        </p:txBody>
      </p:sp>
      <p:pic>
        <p:nvPicPr>
          <p:cNvPr id="4" name="Picture 3"/>
          <p:cNvPicPr>
            <a:picLocks noChangeAspect="1"/>
          </p:cNvPicPr>
          <p:nvPr/>
        </p:nvPicPr>
        <p:blipFill>
          <a:blip r:embed="rId4"/>
          <a:stretch>
            <a:fillRect/>
          </a:stretch>
        </p:blipFill>
        <p:spPr>
          <a:xfrm>
            <a:off x="2327119" y="1658182"/>
            <a:ext cx="7327900" cy="4051300"/>
          </a:xfrm>
          <a:prstGeom prst="rect">
            <a:avLst/>
          </a:prstGeom>
        </p:spPr>
      </p:pic>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14</a:t>
            </a:fld>
            <a:endParaRPr lang="en-US"/>
          </a:p>
        </p:txBody>
      </p:sp>
    </p:spTree>
    <p:extLst>
      <p:ext uri="{BB962C8B-B14F-4D97-AF65-F5344CB8AC3E}">
        <p14:creationId xmlns:p14="http://schemas.microsoft.com/office/powerpoint/2010/main" val="16411313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Machine Learning </a:t>
            </a:r>
            <a:r>
              <a:rPr lang="mr-IN" sz="4800" b="1" dirty="0" smtClean="0">
                <a:solidFill>
                  <a:srgbClr val="002060"/>
                </a:solidFill>
              </a:rPr>
              <a:t>–</a:t>
            </a:r>
            <a:r>
              <a:rPr lang="en-US" sz="4800" b="1" dirty="0" smtClean="0">
                <a:solidFill>
                  <a:srgbClr val="002060"/>
                </a:solidFill>
              </a:rPr>
              <a:t> Supervised Learning</a:t>
            </a:r>
            <a:endParaRPr lang="en-US" sz="4800" b="1" dirty="0">
              <a:solidFill>
                <a:srgbClr val="002060"/>
              </a:solidFill>
            </a:endParaRPr>
          </a:p>
        </p:txBody>
      </p:sp>
      <p:sp>
        <p:nvSpPr>
          <p:cNvPr id="3" name="Subtitle 2"/>
          <p:cNvSpPr>
            <a:spLocks noGrp="1"/>
          </p:cNvSpPr>
          <p:nvPr>
            <p:ph idx="1"/>
          </p:nvPr>
        </p:nvSpPr>
        <p:spPr/>
        <p:txBody>
          <a:bodyPr/>
          <a:lstStyle/>
          <a:p>
            <a:r>
              <a:rPr lang="en-US" b="1" dirty="0" smtClean="0">
                <a:solidFill>
                  <a:srgbClr val="002060"/>
                </a:solidFill>
              </a:rPr>
              <a:t>Supervised </a:t>
            </a:r>
            <a:r>
              <a:rPr lang="en-US" b="1" dirty="0">
                <a:solidFill>
                  <a:srgbClr val="002060"/>
                </a:solidFill>
              </a:rPr>
              <a:t>Learning</a:t>
            </a:r>
          </a:p>
          <a:p>
            <a:pPr lvl="1"/>
            <a:r>
              <a:rPr lang="en-US" sz="1800" dirty="0">
                <a:solidFill>
                  <a:srgbClr val="002060"/>
                </a:solidFill>
              </a:rPr>
              <a:t>Given a set of data points {x(1),...,x(m</a:t>
            </a:r>
            <a:r>
              <a:rPr lang="en-US" sz="1800" dirty="0" smtClean="0">
                <a:solidFill>
                  <a:srgbClr val="002060"/>
                </a:solidFill>
              </a:rPr>
              <a:t>)}</a:t>
            </a:r>
            <a:r>
              <a:rPr lang="en-US" sz="1800" dirty="0">
                <a:solidFill>
                  <a:srgbClr val="002060"/>
                </a:solidFill>
              </a:rPr>
              <a:t> associated to a set of outcomes {y(1),...,y(m</a:t>
            </a:r>
            <a:r>
              <a:rPr lang="en-US" sz="1800" dirty="0" smtClean="0">
                <a:solidFill>
                  <a:srgbClr val="002060"/>
                </a:solidFill>
              </a:rPr>
              <a:t>)}, </a:t>
            </a:r>
            <a:r>
              <a:rPr lang="en-US" sz="1800" dirty="0">
                <a:solidFill>
                  <a:srgbClr val="002060"/>
                </a:solidFill>
              </a:rPr>
              <a:t>we want to build a classifier that learns </a:t>
            </a:r>
            <a:r>
              <a:rPr lang="en-US" sz="1800" dirty="0" smtClean="0">
                <a:solidFill>
                  <a:srgbClr val="002060"/>
                </a:solidFill>
              </a:rPr>
              <a:t>how </a:t>
            </a:r>
            <a:r>
              <a:rPr lang="en-US" sz="1800" dirty="0">
                <a:solidFill>
                  <a:srgbClr val="002060"/>
                </a:solidFill>
              </a:rPr>
              <a:t>to predict </a:t>
            </a:r>
            <a:r>
              <a:rPr lang="en-US" sz="1800" dirty="0" smtClean="0">
                <a:solidFill>
                  <a:srgbClr val="002060"/>
                </a:solidFill>
              </a:rPr>
              <a:t>y</a:t>
            </a:r>
            <a:r>
              <a:rPr lang="en-US" sz="1800" dirty="0">
                <a:solidFill>
                  <a:srgbClr val="002060"/>
                </a:solidFill>
              </a:rPr>
              <a:t> from </a:t>
            </a:r>
            <a:r>
              <a:rPr lang="en-US" sz="1800" dirty="0" smtClean="0">
                <a:solidFill>
                  <a:srgbClr val="002060"/>
                </a:solidFill>
              </a:rPr>
              <a:t>x.</a:t>
            </a:r>
          </a:p>
          <a:p>
            <a:r>
              <a:rPr lang="en-US" sz="2200" b="1" dirty="0" smtClean="0">
                <a:solidFill>
                  <a:srgbClr val="002060"/>
                </a:solidFill>
              </a:rPr>
              <a:t>Type </a:t>
            </a:r>
            <a:r>
              <a:rPr lang="en-US" sz="2200" b="1" dirty="0">
                <a:solidFill>
                  <a:srgbClr val="002060"/>
                </a:solidFill>
              </a:rPr>
              <a:t>of prediction</a:t>
            </a:r>
            <a:r>
              <a:rPr lang="en-US" sz="2200" dirty="0">
                <a:solidFill>
                  <a:srgbClr val="002060"/>
                </a:solidFill>
              </a:rPr>
              <a:t> ― </a:t>
            </a:r>
            <a:r>
              <a:rPr lang="en-US" sz="1800" dirty="0">
                <a:solidFill>
                  <a:srgbClr val="002060"/>
                </a:solidFill>
              </a:rPr>
              <a:t>The different types of predictive models are summed up in the table below</a:t>
            </a:r>
            <a:r>
              <a:rPr lang="en-US" sz="1800" dirty="0" smtClean="0">
                <a:solidFill>
                  <a:srgbClr val="002060"/>
                </a:solidFill>
              </a:rPr>
              <a:t>:</a:t>
            </a:r>
          </a:p>
          <a:p>
            <a:endParaRPr lang="en-US" sz="2200" dirty="0">
              <a:solidFill>
                <a:srgbClr val="002060"/>
              </a:solidFill>
            </a:endParaRPr>
          </a:p>
        </p:txBody>
      </p:sp>
      <p:pic>
        <p:nvPicPr>
          <p:cNvPr id="4" name="Picture 3"/>
          <p:cNvPicPr>
            <a:picLocks noChangeAspect="1"/>
          </p:cNvPicPr>
          <p:nvPr/>
        </p:nvPicPr>
        <p:blipFill>
          <a:blip r:embed="rId4"/>
          <a:stretch>
            <a:fillRect/>
          </a:stretch>
        </p:blipFill>
        <p:spPr>
          <a:xfrm>
            <a:off x="1720287" y="3892389"/>
            <a:ext cx="7848600" cy="1689100"/>
          </a:xfrm>
          <a:prstGeom prst="rect">
            <a:avLst/>
          </a:prstGeom>
        </p:spPr>
      </p:pic>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15</a:t>
            </a:fld>
            <a:endParaRPr lang="en-US"/>
          </a:p>
        </p:txBody>
      </p:sp>
    </p:spTree>
    <p:extLst>
      <p:ext uri="{BB962C8B-B14F-4D97-AF65-F5344CB8AC3E}">
        <p14:creationId xmlns:p14="http://schemas.microsoft.com/office/powerpoint/2010/main" val="8277932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Machine Learning </a:t>
            </a:r>
            <a:r>
              <a:rPr lang="mr-IN" sz="4800" b="1" dirty="0" smtClean="0">
                <a:solidFill>
                  <a:srgbClr val="002060"/>
                </a:solidFill>
              </a:rPr>
              <a:t>–</a:t>
            </a:r>
            <a:r>
              <a:rPr lang="en-US" sz="4800" b="1" dirty="0" smtClean="0">
                <a:solidFill>
                  <a:srgbClr val="002060"/>
                </a:solidFill>
              </a:rPr>
              <a:t> Supervised Learning</a:t>
            </a:r>
            <a:endParaRPr lang="en-US" sz="4800" b="1" dirty="0">
              <a:solidFill>
                <a:srgbClr val="002060"/>
              </a:solidFill>
            </a:endParaRPr>
          </a:p>
        </p:txBody>
      </p:sp>
      <p:sp>
        <p:nvSpPr>
          <p:cNvPr id="3" name="Subtitle 2"/>
          <p:cNvSpPr>
            <a:spLocks noGrp="1"/>
          </p:cNvSpPr>
          <p:nvPr>
            <p:ph idx="1"/>
          </p:nvPr>
        </p:nvSpPr>
        <p:spPr/>
        <p:txBody>
          <a:bodyPr/>
          <a:lstStyle/>
          <a:p>
            <a:r>
              <a:rPr lang="en-US" sz="2200" b="1" dirty="0" smtClean="0">
                <a:solidFill>
                  <a:srgbClr val="002060"/>
                </a:solidFill>
              </a:rPr>
              <a:t>Type </a:t>
            </a:r>
            <a:r>
              <a:rPr lang="en-US" sz="2200" b="1" dirty="0">
                <a:solidFill>
                  <a:srgbClr val="002060"/>
                </a:solidFill>
              </a:rPr>
              <a:t>of </a:t>
            </a:r>
            <a:r>
              <a:rPr lang="en-US" sz="2200" b="1" dirty="0" smtClean="0">
                <a:solidFill>
                  <a:srgbClr val="002060"/>
                </a:solidFill>
              </a:rPr>
              <a:t>Model</a:t>
            </a:r>
            <a:r>
              <a:rPr lang="en-US" sz="2200" dirty="0">
                <a:solidFill>
                  <a:srgbClr val="002060"/>
                </a:solidFill>
              </a:rPr>
              <a:t> ― </a:t>
            </a:r>
            <a:r>
              <a:rPr lang="en-US" sz="1800" dirty="0">
                <a:solidFill>
                  <a:srgbClr val="002060"/>
                </a:solidFill>
              </a:rPr>
              <a:t>The different </a:t>
            </a:r>
            <a:r>
              <a:rPr lang="en-US" sz="1800" dirty="0" smtClean="0">
                <a:solidFill>
                  <a:srgbClr val="002060"/>
                </a:solidFill>
              </a:rPr>
              <a:t>models are summed up in the table below:</a:t>
            </a:r>
          </a:p>
          <a:p>
            <a:endParaRPr lang="en-US" sz="1800" dirty="0" smtClean="0">
              <a:solidFill>
                <a:srgbClr val="002060"/>
              </a:solidFill>
            </a:endParaRPr>
          </a:p>
          <a:p>
            <a:endParaRPr lang="en-US" sz="2200" dirty="0">
              <a:solidFill>
                <a:srgbClr val="002060"/>
              </a:solidFill>
            </a:endParaRPr>
          </a:p>
        </p:txBody>
      </p:sp>
      <p:pic>
        <p:nvPicPr>
          <p:cNvPr id="5" name="Picture 4"/>
          <p:cNvPicPr>
            <a:picLocks noChangeAspect="1"/>
          </p:cNvPicPr>
          <p:nvPr/>
        </p:nvPicPr>
        <p:blipFill>
          <a:blip r:embed="rId4"/>
          <a:stretch>
            <a:fillRect/>
          </a:stretch>
        </p:blipFill>
        <p:spPr>
          <a:xfrm>
            <a:off x="1019628" y="2255291"/>
            <a:ext cx="9144000" cy="3921672"/>
          </a:xfrm>
          <a:prstGeom prst="rect">
            <a:avLst/>
          </a:prstGeom>
        </p:spPr>
      </p:pic>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16</a:t>
            </a:fld>
            <a:endParaRPr lang="en-US"/>
          </a:p>
        </p:txBody>
      </p:sp>
    </p:spTree>
    <p:extLst>
      <p:ext uri="{BB962C8B-B14F-4D97-AF65-F5344CB8AC3E}">
        <p14:creationId xmlns:p14="http://schemas.microsoft.com/office/powerpoint/2010/main" val="4280704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9709"/>
            <a:ext cx="10515600" cy="1325563"/>
          </a:xfrm>
        </p:spPr>
        <p:txBody>
          <a:bodyPr>
            <a:normAutofit/>
          </a:bodyPr>
          <a:lstStyle/>
          <a:p>
            <a:r>
              <a:rPr lang="en-US" sz="4800" b="1" dirty="0" smtClean="0">
                <a:solidFill>
                  <a:srgbClr val="002060"/>
                </a:solidFill>
              </a:rPr>
              <a:t>Supervised Learning</a:t>
            </a:r>
            <a:endParaRPr lang="en-US" sz="4800" b="1" dirty="0">
              <a:solidFill>
                <a:srgbClr val="002060"/>
              </a:solidFill>
            </a:endParaRPr>
          </a:p>
        </p:txBody>
      </p:sp>
      <p:sp>
        <p:nvSpPr>
          <p:cNvPr id="3" name="Content Placeholder 2"/>
          <p:cNvSpPr>
            <a:spLocks noGrp="1"/>
          </p:cNvSpPr>
          <p:nvPr>
            <p:ph idx="1"/>
          </p:nvPr>
        </p:nvSpPr>
        <p:spPr/>
        <p:txBody>
          <a:bodyPr/>
          <a:lstStyle/>
          <a:p>
            <a:pPr marL="0" indent="0">
              <a:buNone/>
            </a:pPr>
            <a:r>
              <a:rPr lang="en-US" dirty="0" smtClean="0">
                <a:solidFill>
                  <a:srgbClr val="002060"/>
                </a:solidFill>
              </a:rPr>
              <a:t> </a:t>
            </a:r>
            <a:endParaRPr lang="en-US" dirty="0">
              <a:solidFill>
                <a:srgbClr val="002060"/>
              </a:solidFill>
            </a:endParaRPr>
          </a:p>
          <a:p>
            <a:endParaRPr lang="en-US" dirty="0"/>
          </a:p>
        </p:txBody>
      </p:sp>
      <p:pic>
        <p:nvPicPr>
          <p:cNvPr id="4" name="Picture 3"/>
          <p:cNvPicPr>
            <a:picLocks noChangeAspect="1"/>
          </p:cNvPicPr>
          <p:nvPr/>
        </p:nvPicPr>
        <p:blipFill>
          <a:blip r:embed="rId4"/>
          <a:stretch>
            <a:fillRect/>
          </a:stretch>
        </p:blipFill>
        <p:spPr>
          <a:xfrm>
            <a:off x="1619250" y="1505744"/>
            <a:ext cx="8953500" cy="4991100"/>
          </a:xfrm>
          <a:prstGeom prst="rect">
            <a:avLst/>
          </a:prstGeom>
        </p:spPr>
      </p:pic>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17</a:t>
            </a:fld>
            <a:endParaRPr lang="en-US"/>
          </a:p>
        </p:txBody>
      </p:sp>
    </p:spTree>
    <p:extLst>
      <p:ext uri="{BB962C8B-B14F-4D97-AF65-F5344CB8AC3E}">
        <p14:creationId xmlns:p14="http://schemas.microsoft.com/office/powerpoint/2010/main" val="12763152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rPr>
              <a:t>ML Algorithm </a:t>
            </a:r>
            <a:r>
              <a:rPr lang="mr-IN" sz="3600" b="1" dirty="0" smtClean="0">
                <a:solidFill>
                  <a:srgbClr val="002060"/>
                </a:solidFill>
              </a:rPr>
              <a:t>–</a:t>
            </a:r>
            <a:r>
              <a:rPr lang="en-US" sz="3600" b="1" dirty="0" smtClean="0">
                <a:solidFill>
                  <a:srgbClr val="002060"/>
                </a:solidFill>
              </a:rPr>
              <a:t> Support Vector Machines</a:t>
            </a:r>
            <a:endParaRPr lang="en-US" sz="3600" b="1" dirty="0">
              <a:solidFill>
                <a:srgbClr val="002060"/>
              </a:solidFill>
            </a:endParaRPr>
          </a:p>
        </p:txBody>
      </p:sp>
      <p:pic>
        <p:nvPicPr>
          <p:cNvPr id="4" name="Content Placeholder 3"/>
          <p:cNvPicPr>
            <a:picLocks noGrp="1" noChangeAspect="1"/>
          </p:cNvPicPr>
          <p:nvPr>
            <p:ph idx="1"/>
          </p:nvPr>
        </p:nvPicPr>
        <p:blipFill>
          <a:blip r:embed="rId3"/>
          <a:stretch>
            <a:fillRect/>
          </a:stretch>
        </p:blipFill>
        <p:spPr>
          <a:xfrm>
            <a:off x="2633446" y="1825625"/>
            <a:ext cx="6925108" cy="4351338"/>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18</a:t>
            </a:fld>
            <a:endParaRPr lang="en-US"/>
          </a:p>
        </p:txBody>
      </p:sp>
    </p:spTree>
    <p:extLst>
      <p:ext uri="{BB962C8B-B14F-4D97-AF65-F5344CB8AC3E}">
        <p14:creationId xmlns:p14="http://schemas.microsoft.com/office/powerpoint/2010/main" val="1737808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Support Vector Machines</a:t>
            </a:r>
            <a:endParaRPr lang="en-US" sz="4800" b="1" dirty="0">
              <a:solidFill>
                <a:srgbClr val="002060"/>
              </a:solidFill>
            </a:endParaRPr>
          </a:p>
        </p:txBody>
      </p:sp>
      <p:sp>
        <p:nvSpPr>
          <p:cNvPr id="3" name="Subtitle 2"/>
          <p:cNvSpPr>
            <a:spLocks noGrp="1"/>
          </p:cNvSpPr>
          <p:nvPr>
            <p:ph idx="1"/>
          </p:nvPr>
        </p:nvSpPr>
        <p:spPr/>
        <p:txBody>
          <a:bodyPr/>
          <a:lstStyle/>
          <a:p>
            <a:r>
              <a:rPr lang="en-US" sz="1800" dirty="0" smtClean="0">
                <a:solidFill>
                  <a:srgbClr val="002060"/>
                </a:solidFill>
              </a:rPr>
              <a:t>The goal of support vector machines is to find the line that maximizes the minimum distance to the line</a:t>
            </a:r>
          </a:p>
          <a:p>
            <a:r>
              <a:rPr lang="en-US" sz="1800" b="1" dirty="0" smtClean="0">
                <a:solidFill>
                  <a:srgbClr val="002060"/>
                </a:solidFill>
              </a:rPr>
              <a:t>Optimal margin classifier </a:t>
            </a:r>
            <a:r>
              <a:rPr lang="mr-IN" sz="1800" dirty="0" smtClean="0">
                <a:solidFill>
                  <a:srgbClr val="002060"/>
                </a:solidFill>
              </a:rPr>
              <a:t>–</a:t>
            </a:r>
            <a:r>
              <a:rPr lang="en-US" sz="1800" dirty="0" smtClean="0">
                <a:solidFill>
                  <a:srgbClr val="002060"/>
                </a:solidFill>
              </a:rPr>
              <a:t> The optimal margin classifier ’h’ in such that:</a:t>
            </a:r>
          </a:p>
          <a:p>
            <a:endParaRPr lang="en-US" sz="1800" dirty="0" smtClean="0">
              <a:solidFill>
                <a:srgbClr val="002060"/>
              </a:solidFill>
            </a:endParaRPr>
          </a:p>
          <a:p>
            <a:endParaRPr lang="en-US" sz="1800" dirty="0" smtClean="0">
              <a:solidFill>
                <a:srgbClr val="002060"/>
              </a:solidFill>
            </a:endParaRPr>
          </a:p>
          <a:p>
            <a:endParaRPr lang="en-US" sz="2200" dirty="0">
              <a:solidFill>
                <a:srgbClr val="002060"/>
              </a:solidFill>
            </a:endParaRPr>
          </a:p>
        </p:txBody>
      </p:sp>
      <p:pic>
        <p:nvPicPr>
          <p:cNvPr id="6" name="Picture 5"/>
          <p:cNvPicPr>
            <a:picLocks noChangeAspect="1"/>
          </p:cNvPicPr>
          <p:nvPr/>
        </p:nvPicPr>
        <p:blipFill>
          <a:blip r:embed="rId4"/>
          <a:stretch>
            <a:fillRect/>
          </a:stretch>
        </p:blipFill>
        <p:spPr>
          <a:xfrm>
            <a:off x="3004457" y="2547256"/>
            <a:ext cx="7053943" cy="4176739"/>
          </a:xfrm>
          <a:prstGeom prst="rect">
            <a:avLst/>
          </a:prstGeom>
        </p:spPr>
      </p:pic>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19</a:t>
            </a:fld>
            <a:endParaRPr lang="en-US"/>
          </a:p>
        </p:txBody>
      </p:sp>
    </p:spTree>
    <p:extLst>
      <p:ext uri="{BB962C8B-B14F-4D97-AF65-F5344CB8AC3E}">
        <p14:creationId xmlns:p14="http://schemas.microsoft.com/office/powerpoint/2010/main" val="14135941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School of AI</a:t>
            </a:r>
            <a:endParaRPr lang="en-US" sz="4800" b="1" dirty="0">
              <a:solidFill>
                <a:srgbClr val="002060"/>
              </a:solidFill>
            </a:endParaRPr>
          </a:p>
        </p:txBody>
      </p:sp>
      <p:sp>
        <p:nvSpPr>
          <p:cNvPr id="3" name="Subtitle 2"/>
          <p:cNvSpPr>
            <a:spLocks noGrp="1"/>
          </p:cNvSpPr>
          <p:nvPr>
            <p:ph idx="1"/>
          </p:nvPr>
        </p:nvSpPr>
        <p:spPr/>
        <p:txBody>
          <a:bodyPr/>
          <a:lstStyle/>
          <a:p>
            <a:pPr marL="0" indent="0">
              <a:buNone/>
            </a:pPr>
            <a:r>
              <a:rPr lang="en-US" dirty="0" smtClean="0">
                <a:solidFill>
                  <a:srgbClr val="002060"/>
                </a:solidFill>
              </a:rPr>
              <a:t>What’s School of AI?</a:t>
            </a:r>
          </a:p>
          <a:p>
            <a:pPr lvl="1"/>
            <a:r>
              <a:rPr lang="en-US" dirty="0" smtClean="0">
                <a:solidFill>
                  <a:srgbClr val="002060"/>
                </a:solidFill>
              </a:rPr>
              <a:t>An International School dedicated to studying, teaching, and creating Artificial Intelligence to help solve the Worlds Most difficult problems.</a:t>
            </a:r>
          </a:p>
          <a:p>
            <a:endParaRPr lang="en-US" dirty="0">
              <a:solidFill>
                <a:srgbClr val="002060"/>
              </a:solidFill>
            </a:endParaRPr>
          </a:p>
          <a:p>
            <a:pPr marL="0" indent="0">
              <a:buNone/>
            </a:pPr>
            <a:r>
              <a:rPr lang="en-US" dirty="0" smtClean="0">
                <a:solidFill>
                  <a:srgbClr val="002060"/>
                </a:solidFill>
              </a:rPr>
              <a:t>Who’s the Director?</a:t>
            </a:r>
          </a:p>
          <a:p>
            <a:pPr lvl="1"/>
            <a:r>
              <a:rPr lang="en-US" dirty="0" err="1" smtClean="0">
                <a:solidFill>
                  <a:srgbClr val="002060"/>
                </a:solidFill>
              </a:rPr>
              <a:t>Siraj</a:t>
            </a:r>
            <a:r>
              <a:rPr lang="en-US" dirty="0" smtClean="0">
                <a:solidFill>
                  <a:srgbClr val="002060"/>
                </a:solidFill>
              </a:rPr>
              <a:t> </a:t>
            </a:r>
            <a:r>
              <a:rPr lang="en-US" dirty="0" err="1" smtClean="0">
                <a:solidFill>
                  <a:srgbClr val="002060"/>
                </a:solidFill>
              </a:rPr>
              <a:t>Raval</a:t>
            </a:r>
            <a:r>
              <a:rPr lang="en-US" dirty="0" smtClean="0">
                <a:solidFill>
                  <a:srgbClr val="002060"/>
                </a:solidFill>
              </a:rPr>
              <a:t> </a:t>
            </a:r>
            <a:r>
              <a:rPr lang="mr-IN" dirty="0" smtClean="0">
                <a:solidFill>
                  <a:srgbClr val="002060"/>
                </a:solidFill>
              </a:rPr>
              <a:t>–</a:t>
            </a:r>
            <a:r>
              <a:rPr lang="en-US" dirty="0" smtClean="0">
                <a:solidFill>
                  <a:srgbClr val="002060"/>
                </a:solidFill>
              </a:rPr>
              <a:t> He lives to serve all Wizards[the shared moniker of the community]. Inspiring, educating, and guiding them along their journey to help them maximize their positive impact in the world using AI Technology</a:t>
            </a:r>
            <a:endParaRPr lang="en-US" dirty="0"/>
          </a:p>
        </p:txBody>
      </p:sp>
      <p:pic>
        <p:nvPicPr>
          <p:cNvPr id="1025" name="Picture 1" descr="age2image58457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91275" cy="4286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2</a:t>
            </a:fld>
            <a:endParaRPr lang="en-US"/>
          </a:p>
        </p:txBody>
      </p:sp>
    </p:spTree>
    <p:extLst>
      <p:ext uri="{BB962C8B-B14F-4D97-AF65-F5344CB8AC3E}">
        <p14:creationId xmlns:p14="http://schemas.microsoft.com/office/powerpoint/2010/main" val="15320672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rPr>
              <a:t>ML Algorithm </a:t>
            </a:r>
            <a:r>
              <a:rPr lang="mr-IN" sz="3600" b="1" dirty="0" smtClean="0">
                <a:solidFill>
                  <a:srgbClr val="002060"/>
                </a:solidFill>
              </a:rPr>
              <a:t>–</a:t>
            </a:r>
            <a:r>
              <a:rPr lang="en-US" sz="3600" b="1" dirty="0" smtClean="0">
                <a:solidFill>
                  <a:srgbClr val="002060"/>
                </a:solidFill>
              </a:rPr>
              <a:t> Naïve Bayes</a:t>
            </a:r>
            <a:endParaRPr lang="en-US" sz="3600" b="1" dirty="0">
              <a:solidFill>
                <a:srgbClr val="002060"/>
              </a:solidFill>
            </a:endParaRPr>
          </a:p>
        </p:txBody>
      </p:sp>
      <p:pic>
        <p:nvPicPr>
          <p:cNvPr id="4" name="Content Placeholder 3"/>
          <p:cNvPicPr>
            <a:picLocks noGrp="1" noChangeAspect="1"/>
          </p:cNvPicPr>
          <p:nvPr>
            <p:ph idx="1"/>
          </p:nvPr>
        </p:nvPicPr>
        <p:blipFill>
          <a:blip r:embed="rId3"/>
          <a:stretch>
            <a:fillRect/>
          </a:stretch>
        </p:blipFill>
        <p:spPr>
          <a:xfrm>
            <a:off x="5285457" y="1690688"/>
            <a:ext cx="6323713" cy="4351338"/>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20</a:t>
            </a:fld>
            <a:endParaRPr lang="en-US"/>
          </a:p>
        </p:txBody>
      </p:sp>
      <p:pic>
        <p:nvPicPr>
          <p:cNvPr id="6" name="Picture 5"/>
          <p:cNvPicPr>
            <a:picLocks noChangeAspect="1"/>
          </p:cNvPicPr>
          <p:nvPr/>
        </p:nvPicPr>
        <p:blipFill>
          <a:blip r:embed="rId4"/>
          <a:stretch>
            <a:fillRect/>
          </a:stretch>
        </p:blipFill>
        <p:spPr>
          <a:xfrm>
            <a:off x="318629" y="1690688"/>
            <a:ext cx="5486400" cy="3642756"/>
          </a:xfrm>
          <a:prstGeom prst="rect">
            <a:avLst/>
          </a:prstGeom>
        </p:spPr>
      </p:pic>
    </p:spTree>
    <p:extLst>
      <p:ext uri="{BB962C8B-B14F-4D97-AF65-F5344CB8AC3E}">
        <p14:creationId xmlns:p14="http://schemas.microsoft.com/office/powerpoint/2010/main" val="8836985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smtClean="0">
                <a:solidFill>
                  <a:srgbClr val="002060"/>
                </a:solidFill>
              </a:rPr>
              <a:t>Naïve Bayes</a:t>
            </a:r>
            <a:br>
              <a:rPr lang="en-US" sz="4800" b="1" dirty="0" smtClean="0">
                <a:solidFill>
                  <a:srgbClr val="002060"/>
                </a:solidFill>
              </a:rPr>
            </a:br>
            <a:endParaRPr lang="en-US" sz="4800" b="1" dirty="0">
              <a:solidFill>
                <a:srgbClr val="002060"/>
              </a:solidFill>
            </a:endParaRPr>
          </a:p>
        </p:txBody>
      </p:sp>
      <p:sp>
        <p:nvSpPr>
          <p:cNvPr id="3" name="Subtitle 2"/>
          <p:cNvSpPr>
            <a:spLocks noGrp="1"/>
          </p:cNvSpPr>
          <p:nvPr>
            <p:ph idx="1"/>
          </p:nvPr>
        </p:nvSpPr>
        <p:spPr/>
        <p:txBody>
          <a:bodyPr/>
          <a:lstStyle/>
          <a:p>
            <a:r>
              <a:rPr lang="en-US" sz="1800" dirty="0" smtClean="0">
                <a:solidFill>
                  <a:srgbClr val="002060"/>
                </a:solidFill>
              </a:rPr>
              <a:t> Assumption </a:t>
            </a:r>
            <a:r>
              <a:rPr lang="mr-IN" sz="1800" dirty="0" smtClean="0">
                <a:solidFill>
                  <a:srgbClr val="002060"/>
                </a:solidFill>
              </a:rPr>
              <a:t>–</a:t>
            </a:r>
            <a:r>
              <a:rPr lang="en-US" sz="1800" dirty="0" smtClean="0">
                <a:solidFill>
                  <a:srgbClr val="002060"/>
                </a:solidFill>
              </a:rPr>
              <a:t> The Naïve Bayes model supposes  that the feature of each data point are all independent.</a:t>
            </a:r>
          </a:p>
          <a:p>
            <a:r>
              <a:rPr lang="en-US" sz="1800" dirty="0" smtClean="0">
                <a:solidFill>
                  <a:srgbClr val="002060"/>
                </a:solidFill>
              </a:rPr>
              <a:t>	</a:t>
            </a:r>
          </a:p>
        </p:txBody>
      </p:sp>
      <p:pic>
        <p:nvPicPr>
          <p:cNvPr id="4" name="Picture 3"/>
          <p:cNvPicPr>
            <a:picLocks noChangeAspect="1"/>
          </p:cNvPicPr>
          <p:nvPr/>
        </p:nvPicPr>
        <p:blipFill>
          <a:blip r:embed="rId4"/>
          <a:stretch>
            <a:fillRect/>
          </a:stretch>
        </p:blipFill>
        <p:spPr>
          <a:xfrm>
            <a:off x="1729015" y="2347687"/>
            <a:ext cx="8229600" cy="3018145"/>
          </a:xfrm>
          <a:prstGeom prst="rect">
            <a:avLst/>
          </a:prstGeom>
        </p:spPr>
      </p:pic>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21</a:t>
            </a:fld>
            <a:endParaRPr lang="en-US"/>
          </a:p>
        </p:txBody>
      </p:sp>
    </p:spTree>
    <p:extLst>
      <p:ext uri="{BB962C8B-B14F-4D97-AF65-F5344CB8AC3E}">
        <p14:creationId xmlns:p14="http://schemas.microsoft.com/office/powerpoint/2010/main" val="481217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smtClean="0">
                <a:solidFill>
                  <a:srgbClr val="002060"/>
                </a:solidFill>
              </a:rPr>
              <a:t>Machine Learning </a:t>
            </a:r>
            <a:r>
              <a:rPr lang="mr-IN" sz="4800" b="1" dirty="0" smtClean="0">
                <a:solidFill>
                  <a:srgbClr val="002060"/>
                </a:solidFill>
              </a:rPr>
              <a:t>–</a:t>
            </a:r>
            <a:r>
              <a:rPr lang="en-US" sz="4800" b="1" dirty="0" smtClean="0">
                <a:solidFill>
                  <a:srgbClr val="002060"/>
                </a:solidFill>
              </a:rPr>
              <a:t> Unsupervised Learning</a:t>
            </a:r>
            <a:endParaRPr lang="en-US" sz="4800" b="1" dirty="0">
              <a:solidFill>
                <a:srgbClr val="002060"/>
              </a:solidFill>
            </a:endParaRPr>
          </a:p>
        </p:txBody>
      </p:sp>
      <p:sp>
        <p:nvSpPr>
          <p:cNvPr id="3" name="Subtitle 2"/>
          <p:cNvSpPr>
            <a:spLocks noGrp="1"/>
          </p:cNvSpPr>
          <p:nvPr>
            <p:ph idx="1"/>
          </p:nvPr>
        </p:nvSpPr>
        <p:spPr/>
        <p:txBody>
          <a:bodyPr/>
          <a:lstStyle/>
          <a:p>
            <a:pPr marL="0" indent="0">
              <a:buNone/>
            </a:pPr>
            <a:r>
              <a:rPr lang="en-US" sz="1800" dirty="0" smtClean="0">
                <a:solidFill>
                  <a:srgbClr val="002060"/>
                </a:solidFill>
              </a:rPr>
              <a:t> </a:t>
            </a:r>
          </a:p>
          <a:p>
            <a:r>
              <a:rPr lang="en-US" sz="2400" dirty="0" smtClean="0">
                <a:solidFill>
                  <a:srgbClr val="002060"/>
                </a:solidFill>
              </a:rPr>
              <a:t>The </a:t>
            </a:r>
            <a:r>
              <a:rPr lang="en-US" sz="2400" dirty="0">
                <a:solidFill>
                  <a:srgbClr val="002060"/>
                </a:solidFill>
              </a:rPr>
              <a:t>goal of unsupervised learning is to find hidden patterns in unlabeled data {x(1),...,x(m</a:t>
            </a:r>
            <a:r>
              <a:rPr lang="en-US" sz="2400" dirty="0" smtClean="0">
                <a:solidFill>
                  <a:srgbClr val="002060"/>
                </a:solidFill>
              </a:rPr>
              <a:t>)}.</a:t>
            </a:r>
            <a:endParaRPr lang="en-US" sz="2400" dirty="0">
              <a:solidFill>
                <a:srgbClr val="002060"/>
              </a:solidFill>
            </a:endParaRPr>
          </a:p>
          <a:p>
            <a:r>
              <a:rPr lang="en-US" sz="2400" b="1" dirty="0">
                <a:solidFill>
                  <a:srgbClr val="002060"/>
                </a:solidFill>
              </a:rPr>
              <a:t>Jensen's inequality</a:t>
            </a:r>
            <a:r>
              <a:rPr lang="en-US" sz="2400" dirty="0">
                <a:solidFill>
                  <a:srgbClr val="002060"/>
                </a:solidFill>
              </a:rPr>
              <a:t> ― Let g</a:t>
            </a:r>
            <a:r>
              <a:rPr lang="en-US" sz="2400" dirty="0" smtClean="0">
                <a:solidFill>
                  <a:srgbClr val="002060"/>
                </a:solidFill>
              </a:rPr>
              <a:t> be </a:t>
            </a:r>
            <a:r>
              <a:rPr lang="en-US" sz="2400" dirty="0">
                <a:solidFill>
                  <a:srgbClr val="002060"/>
                </a:solidFill>
              </a:rPr>
              <a:t>a convex function and </a:t>
            </a:r>
            <a:r>
              <a:rPr lang="en-US" sz="2400" dirty="0" smtClean="0">
                <a:solidFill>
                  <a:srgbClr val="002060"/>
                </a:solidFill>
              </a:rPr>
              <a:t>X a </a:t>
            </a:r>
            <a:r>
              <a:rPr lang="en-US" sz="2400" dirty="0">
                <a:solidFill>
                  <a:srgbClr val="002060"/>
                </a:solidFill>
              </a:rPr>
              <a:t>random variable. We have the following inequality</a:t>
            </a:r>
            <a:r>
              <a:rPr lang="en-US" sz="2400" dirty="0" smtClean="0">
                <a:solidFill>
                  <a:srgbClr val="002060"/>
                </a:solidFill>
              </a:rPr>
              <a:t>:</a:t>
            </a:r>
            <a:r>
              <a:rPr lang="en-US" sz="2400" dirty="0">
                <a:solidFill>
                  <a:srgbClr val="002060"/>
                </a:solidFill>
              </a:rPr>
              <a:t>	</a:t>
            </a:r>
            <a:endParaRPr lang="en-US" sz="2400" dirty="0" smtClean="0">
              <a:solidFill>
                <a:srgbClr val="002060"/>
              </a:solidFill>
            </a:endParaRPr>
          </a:p>
          <a:p>
            <a:endParaRPr lang="en-US" sz="2400" dirty="0">
              <a:solidFill>
                <a:srgbClr val="002060"/>
              </a:solidFill>
            </a:endParaRPr>
          </a:p>
        </p:txBody>
      </p:sp>
      <p:pic>
        <p:nvPicPr>
          <p:cNvPr id="6" name="Picture 5"/>
          <p:cNvPicPr>
            <a:picLocks noChangeAspect="1"/>
          </p:cNvPicPr>
          <p:nvPr/>
        </p:nvPicPr>
        <p:blipFill>
          <a:blip r:embed="rId4"/>
          <a:stretch>
            <a:fillRect/>
          </a:stretch>
        </p:blipFill>
        <p:spPr>
          <a:xfrm>
            <a:off x="4769303" y="3637644"/>
            <a:ext cx="5577840" cy="2670745"/>
          </a:xfrm>
          <a:prstGeom prst="rect">
            <a:avLst/>
          </a:prstGeom>
        </p:spPr>
      </p:pic>
      <p:pic>
        <p:nvPicPr>
          <p:cNvPr id="7" name="Picture 6"/>
          <p:cNvPicPr>
            <a:picLocks noChangeAspect="1"/>
          </p:cNvPicPr>
          <p:nvPr/>
        </p:nvPicPr>
        <p:blipFill>
          <a:blip r:embed="rId5"/>
          <a:stretch>
            <a:fillRect/>
          </a:stretch>
        </p:blipFill>
        <p:spPr>
          <a:xfrm>
            <a:off x="1187450" y="4338016"/>
            <a:ext cx="2959100" cy="635000"/>
          </a:xfrm>
          <a:prstGeom prst="rect">
            <a:avLst/>
          </a:prstGeom>
        </p:spPr>
      </p:pic>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22</a:t>
            </a:fld>
            <a:endParaRPr lang="en-US"/>
          </a:p>
        </p:txBody>
      </p:sp>
    </p:spTree>
    <p:extLst>
      <p:ext uri="{BB962C8B-B14F-4D97-AF65-F5344CB8AC3E}">
        <p14:creationId xmlns:p14="http://schemas.microsoft.com/office/powerpoint/2010/main" val="9645568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9709"/>
            <a:ext cx="10515600" cy="1325563"/>
          </a:xfrm>
        </p:spPr>
        <p:txBody>
          <a:bodyPr>
            <a:normAutofit/>
          </a:bodyPr>
          <a:lstStyle/>
          <a:p>
            <a:r>
              <a:rPr lang="en-US" sz="4800" b="1" dirty="0" smtClean="0">
                <a:solidFill>
                  <a:srgbClr val="002060"/>
                </a:solidFill>
              </a:rPr>
              <a:t>Unsupervised Learning</a:t>
            </a:r>
            <a:endParaRPr lang="en-US" sz="4800" b="1" dirty="0">
              <a:solidFill>
                <a:srgbClr val="002060"/>
              </a:solidFill>
            </a:endParaRPr>
          </a:p>
        </p:txBody>
      </p:sp>
      <p:sp>
        <p:nvSpPr>
          <p:cNvPr id="3" name="Content Placeholder 2"/>
          <p:cNvSpPr>
            <a:spLocks noGrp="1"/>
          </p:cNvSpPr>
          <p:nvPr>
            <p:ph idx="1"/>
          </p:nvPr>
        </p:nvSpPr>
        <p:spPr/>
        <p:txBody>
          <a:bodyPr/>
          <a:lstStyle/>
          <a:p>
            <a:pPr marL="0" indent="0">
              <a:buNone/>
            </a:pPr>
            <a:r>
              <a:rPr lang="en-US" dirty="0" smtClean="0">
                <a:solidFill>
                  <a:srgbClr val="002060"/>
                </a:solidFill>
              </a:rPr>
              <a:t> </a:t>
            </a:r>
            <a:endParaRPr lang="en-US" dirty="0">
              <a:solidFill>
                <a:srgbClr val="002060"/>
              </a:solidFill>
            </a:endParaRPr>
          </a:p>
          <a:p>
            <a:endParaRPr lang="en-US" dirty="0"/>
          </a:p>
        </p:txBody>
      </p:sp>
      <p:pic>
        <p:nvPicPr>
          <p:cNvPr id="5" name="Picture 4"/>
          <p:cNvPicPr>
            <a:picLocks noChangeAspect="1"/>
          </p:cNvPicPr>
          <p:nvPr/>
        </p:nvPicPr>
        <p:blipFill>
          <a:blip r:embed="rId4"/>
          <a:stretch>
            <a:fillRect/>
          </a:stretch>
        </p:blipFill>
        <p:spPr>
          <a:xfrm>
            <a:off x="1435100" y="1545272"/>
            <a:ext cx="9321800" cy="3898900"/>
          </a:xfrm>
          <a:prstGeom prst="rect">
            <a:avLst/>
          </a:prstGeom>
        </p:spPr>
      </p:pic>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23</a:t>
            </a:fld>
            <a:endParaRPr lang="en-US"/>
          </a:p>
        </p:txBody>
      </p:sp>
    </p:spTree>
    <p:extLst>
      <p:ext uri="{BB962C8B-B14F-4D97-AF65-F5344CB8AC3E}">
        <p14:creationId xmlns:p14="http://schemas.microsoft.com/office/powerpoint/2010/main" val="398886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rPr>
              <a:t>ML Algorithm </a:t>
            </a:r>
            <a:r>
              <a:rPr lang="mr-IN" sz="3600" b="1" dirty="0" smtClean="0">
                <a:solidFill>
                  <a:srgbClr val="002060"/>
                </a:solidFill>
              </a:rPr>
              <a:t>–</a:t>
            </a:r>
            <a:r>
              <a:rPr lang="en-US" sz="3600" b="1" dirty="0" smtClean="0">
                <a:solidFill>
                  <a:srgbClr val="002060"/>
                </a:solidFill>
              </a:rPr>
              <a:t> K </a:t>
            </a:r>
            <a:r>
              <a:rPr lang="mr-IN" sz="3600" b="1" dirty="0" smtClean="0">
                <a:solidFill>
                  <a:srgbClr val="002060"/>
                </a:solidFill>
              </a:rPr>
              <a:t>–</a:t>
            </a:r>
            <a:r>
              <a:rPr lang="en-US" sz="3600" b="1" dirty="0" smtClean="0">
                <a:solidFill>
                  <a:srgbClr val="002060"/>
                </a:solidFill>
              </a:rPr>
              <a:t> Nearest Neighbors</a:t>
            </a:r>
            <a:endParaRPr lang="en-US" sz="3600" b="1" dirty="0">
              <a:solidFill>
                <a:srgbClr val="002060"/>
              </a:solidFill>
            </a:endParaRPr>
          </a:p>
        </p:txBody>
      </p:sp>
      <p:pic>
        <p:nvPicPr>
          <p:cNvPr id="5" name="Content Placeholder 4"/>
          <p:cNvPicPr>
            <a:picLocks noGrp="1" noChangeAspect="1"/>
          </p:cNvPicPr>
          <p:nvPr>
            <p:ph idx="1"/>
          </p:nvPr>
        </p:nvPicPr>
        <p:blipFill>
          <a:blip r:embed="rId3"/>
          <a:stretch>
            <a:fillRect/>
          </a:stretch>
        </p:blipFill>
        <p:spPr>
          <a:xfrm>
            <a:off x="5366506" y="1690689"/>
            <a:ext cx="5573787" cy="4351338"/>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4" name="Slide Number Placeholder 3"/>
          <p:cNvSpPr>
            <a:spLocks noGrp="1"/>
          </p:cNvSpPr>
          <p:nvPr>
            <p:ph type="sldNum" sz="quarter" idx="12"/>
          </p:nvPr>
        </p:nvSpPr>
        <p:spPr/>
        <p:txBody>
          <a:bodyPr/>
          <a:lstStyle/>
          <a:p>
            <a:fld id="{4DA60C51-ED63-3541-BBEF-211FD773557B}" type="slidenum">
              <a:rPr lang="en-US" smtClean="0"/>
              <a:t>24</a:t>
            </a:fld>
            <a:endParaRPr lang="en-US"/>
          </a:p>
        </p:txBody>
      </p:sp>
      <p:pic>
        <p:nvPicPr>
          <p:cNvPr id="6" name="Picture 5"/>
          <p:cNvPicPr>
            <a:picLocks noChangeAspect="1"/>
          </p:cNvPicPr>
          <p:nvPr/>
        </p:nvPicPr>
        <p:blipFill>
          <a:blip r:embed="rId4"/>
          <a:stretch>
            <a:fillRect/>
          </a:stretch>
        </p:blipFill>
        <p:spPr>
          <a:xfrm>
            <a:off x="838200" y="1690688"/>
            <a:ext cx="3911600" cy="3746500"/>
          </a:xfrm>
          <a:prstGeom prst="rect">
            <a:avLst/>
          </a:prstGeom>
        </p:spPr>
      </p:pic>
    </p:spTree>
    <p:extLst>
      <p:ext uri="{BB962C8B-B14F-4D97-AF65-F5344CB8AC3E}">
        <p14:creationId xmlns:p14="http://schemas.microsoft.com/office/powerpoint/2010/main" val="325030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smtClean="0">
                <a:solidFill>
                  <a:srgbClr val="002060"/>
                </a:solidFill>
              </a:rPr>
              <a:t>Unsupervised Learning </a:t>
            </a:r>
            <a:r>
              <a:rPr lang="mr-IN" sz="4800" b="1" dirty="0" smtClean="0">
                <a:solidFill>
                  <a:srgbClr val="002060"/>
                </a:solidFill>
              </a:rPr>
              <a:t>–</a:t>
            </a:r>
            <a:r>
              <a:rPr lang="en-US" sz="4800" b="1" dirty="0" smtClean="0">
                <a:solidFill>
                  <a:srgbClr val="002060"/>
                </a:solidFill>
              </a:rPr>
              <a:t> </a:t>
            </a:r>
            <a:r>
              <a:rPr lang="en-US" sz="4800" dirty="0" smtClean="0">
                <a:solidFill>
                  <a:srgbClr val="002060"/>
                </a:solidFill>
                <a:latin typeface="Kokonor" charset="0"/>
                <a:ea typeface="Kokonor" charset="0"/>
                <a:cs typeface="Kokonor" charset="0"/>
              </a:rPr>
              <a:t>k-</a:t>
            </a:r>
            <a:r>
              <a:rPr lang="en-US" sz="4800" b="1" dirty="0" smtClean="0">
                <a:solidFill>
                  <a:srgbClr val="002060"/>
                </a:solidFill>
              </a:rPr>
              <a:t>means Clustering</a:t>
            </a:r>
            <a:endParaRPr lang="en-US" sz="4800" b="1" dirty="0">
              <a:solidFill>
                <a:srgbClr val="002060"/>
              </a:solidFill>
            </a:endParaRPr>
          </a:p>
        </p:txBody>
      </p:sp>
      <p:sp>
        <p:nvSpPr>
          <p:cNvPr id="3" name="Subtitle 2"/>
          <p:cNvSpPr>
            <a:spLocks noGrp="1"/>
          </p:cNvSpPr>
          <p:nvPr>
            <p:ph idx="1"/>
          </p:nvPr>
        </p:nvSpPr>
        <p:spPr/>
        <p:txBody>
          <a:bodyPr/>
          <a:lstStyle/>
          <a:p>
            <a:pPr marL="0" indent="0">
              <a:buNone/>
            </a:pPr>
            <a:r>
              <a:rPr lang="en-US" sz="1800" dirty="0" smtClean="0">
                <a:solidFill>
                  <a:srgbClr val="002060"/>
                </a:solidFill>
              </a:rPr>
              <a:t> </a:t>
            </a:r>
          </a:p>
          <a:p>
            <a:r>
              <a:rPr lang="en-US" sz="2400" dirty="0" smtClean="0">
                <a:solidFill>
                  <a:srgbClr val="002060"/>
                </a:solidFill>
              </a:rPr>
              <a:t>The</a:t>
            </a:r>
          </a:p>
          <a:p>
            <a:endParaRPr lang="en-US" sz="2400" dirty="0">
              <a:solidFill>
                <a:srgbClr val="002060"/>
              </a:solidFill>
            </a:endParaRPr>
          </a:p>
        </p:txBody>
      </p:sp>
      <p:pic>
        <p:nvPicPr>
          <p:cNvPr id="4" name="Picture 3"/>
          <p:cNvPicPr>
            <a:picLocks noChangeAspect="1"/>
          </p:cNvPicPr>
          <p:nvPr/>
        </p:nvPicPr>
        <p:blipFill>
          <a:blip r:embed="rId4"/>
          <a:stretch>
            <a:fillRect/>
          </a:stretch>
        </p:blipFill>
        <p:spPr>
          <a:xfrm>
            <a:off x="669470" y="2079172"/>
            <a:ext cx="11027229" cy="3581400"/>
          </a:xfrm>
          <a:prstGeom prst="rect">
            <a:avLst/>
          </a:prstGeom>
        </p:spPr>
      </p:pic>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25</a:t>
            </a:fld>
            <a:endParaRPr lang="en-US"/>
          </a:p>
        </p:txBody>
      </p:sp>
    </p:spTree>
    <p:extLst>
      <p:ext uri="{BB962C8B-B14F-4D97-AF65-F5344CB8AC3E}">
        <p14:creationId xmlns:p14="http://schemas.microsoft.com/office/powerpoint/2010/main" val="18143353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smtClean="0">
                <a:solidFill>
                  <a:srgbClr val="002060"/>
                </a:solidFill>
              </a:rPr>
              <a:t>Unsupervised Learning </a:t>
            </a:r>
            <a:r>
              <a:rPr lang="mr-IN" sz="4800" b="1" dirty="0" smtClean="0">
                <a:solidFill>
                  <a:srgbClr val="002060"/>
                </a:solidFill>
              </a:rPr>
              <a:t>–</a:t>
            </a:r>
            <a:r>
              <a:rPr lang="en-US" sz="4800" b="1" dirty="0" smtClean="0">
                <a:solidFill>
                  <a:srgbClr val="002060"/>
                </a:solidFill>
              </a:rPr>
              <a:t> </a:t>
            </a:r>
            <a:r>
              <a:rPr lang="en-US" sz="4800" dirty="0" smtClean="0">
                <a:solidFill>
                  <a:srgbClr val="002060"/>
                </a:solidFill>
                <a:latin typeface="Kokonor" charset="0"/>
                <a:ea typeface="Kokonor" charset="0"/>
                <a:cs typeface="Kokonor" charset="0"/>
              </a:rPr>
              <a:t>k-</a:t>
            </a:r>
            <a:r>
              <a:rPr lang="en-US" sz="4800" b="1" dirty="0" smtClean="0">
                <a:solidFill>
                  <a:srgbClr val="002060"/>
                </a:solidFill>
              </a:rPr>
              <a:t>means Clustering</a:t>
            </a:r>
            <a:endParaRPr lang="en-US" sz="4800" b="1" dirty="0">
              <a:solidFill>
                <a:srgbClr val="002060"/>
              </a:solidFill>
            </a:endParaRPr>
          </a:p>
        </p:txBody>
      </p:sp>
      <p:sp>
        <p:nvSpPr>
          <p:cNvPr id="3" name="Subtitle 2"/>
          <p:cNvSpPr>
            <a:spLocks noGrp="1"/>
          </p:cNvSpPr>
          <p:nvPr>
            <p:ph idx="1"/>
          </p:nvPr>
        </p:nvSpPr>
        <p:spPr/>
        <p:txBody>
          <a:bodyPr/>
          <a:lstStyle/>
          <a:p>
            <a:pPr marL="0" indent="0">
              <a:buNone/>
            </a:pPr>
            <a:r>
              <a:rPr lang="en-US" sz="1800" dirty="0" smtClean="0">
                <a:solidFill>
                  <a:srgbClr val="002060"/>
                </a:solidFill>
              </a:rPr>
              <a:t> </a:t>
            </a:r>
          </a:p>
          <a:p>
            <a:r>
              <a:rPr lang="en-US" sz="2400" dirty="0" smtClean="0">
                <a:solidFill>
                  <a:srgbClr val="002060"/>
                </a:solidFill>
              </a:rPr>
              <a:t>The</a:t>
            </a:r>
          </a:p>
          <a:p>
            <a:endParaRPr lang="en-US" sz="2400" dirty="0">
              <a:solidFill>
                <a:srgbClr val="002060"/>
              </a:solidFill>
            </a:endParaRPr>
          </a:p>
        </p:txBody>
      </p:sp>
      <p:pic>
        <p:nvPicPr>
          <p:cNvPr id="5" name="Picture 4"/>
          <p:cNvPicPr>
            <a:picLocks noChangeAspect="1"/>
          </p:cNvPicPr>
          <p:nvPr/>
        </p:nvPicPr>
        <p:blipFill>
          <a:blip r:embed="rId4"/>
          <a:stretch>
            <a:fillRect/>
          </a:stretch>
        </p:blipFill>
        <p:spPr>
          <a:xfrm>
            <a:off x="838200" y="1524907"/>
            <a:ext cx="9976104" cy="4858211"/>
          </a:xfrm>
          <a:prstGeom prst="rect">
            <a:avLst/>
          </a:prstGeom>
        </p:spPr>
      </p:pic>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26</a:t>
            </a:fld>
            <a:endParaRPr lang="en-US"/>
          </a:p>
        </p:txBody>
      </p:sp>
    </p:spTree>
    <p:extLst>
      <p:ext uri="{BB962C8B-B14F-4D97-AF65-F5344CB8AC3E}">
        <p14:creationId xmlns:p14="http://schemas.microsoft.com/office/powerpoint/2010/main" val="1992614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9709"/>
            <a:ext cx="10515600" cy="1325563"/>
          </a:xfrm>
        </p:spPr>
        <p:txBody>
          <a:bodyPr>
            <a:normAutofit fontScale="90000"/>
          </a:bodyPr>
          <a:lstStyle/>
          <a:p>
            <a:r>
              <a:rPr lang="en-US" sz="4800" b="1" dirty="0" smtClean="0">
                <a:solidFill>
                  <a:srgbClr val="002060"/>
                </a:solidFill>
              </a:rPr>
              <a:t>Supervised Learning Vs Unsupervised Learning</a:t>
            </a:r>
            <a:endParaRPr lang="en-US" sz="4800" b="1" dirty="0">
              <a:solidFill>
                <a:srgbClr val="002060"/>
              </a:solidFill>
            </a:endParaRPr>
          </a:p>
        </p:txBody>
      </p:sp>
      <p:sp>
        <p:nvSpPr>
          <p:cNvPr id="3" name="Content Placeholder 2"/>
          <p:cNvSpPr>
            <a:spLocks noGrp="1"/>
          </p:cNvSpPr>
          <p:nvPr>
            <p:ph idx="1"/>
          </p:nvPr>
        </p:nvSpPr>
        <p:spPr/>
        <p:txBody>
          <a:bodyPr/>
          <a:lstStyle/>
          <a:p>
            <a:pPr marL="0" indent="0">
              <a:buNone/>
            </a:pPr>
            <a:r>
              <a:rPr lang="en-US" dirty="0" smtClean="0">
                <a:solidFill>
                  <a:srgbClr val="002060"/>
                </a:solidFill>
              </a:rPr>
              <a:t> </a:t>
            </a:r>
            <a:endParaRPr lang="en-US" dirty="0">
              <a:solidFill>
                <a:srgbClr val="002060"/>
              </a:solidFill>
            </a:endParaRPr>
          </a:p>
          <a:p>
            <a:endParaRPr lang="en-US" dirty="0"/>
          </a:p>
        </p:txBody>
      </p:sp>
      <p:pic>
        <p:nvPicPr>
          <p:cNvPr id="6" name="Picture 5"/>
          <p:cNvPicPr>
            <a:picLocks noChangeAspect="1"/>
          </p:cNvPicPr>
          <p:nvPr/>
        </p:nvPicPr>
        <p:blipFill>
          <a:blip r:embed="rId4"/>
          <a:stretch>
            <a:fillRect/>
          </a:stretch>
        </p:blipFill>
        <p:spPr>
          <a:xfrm>
            <a:off x="1112520" y="1150213"/>
            <a:ext cx="9692640" cy="5587880"/>
          </a:xfrm>
          <a:prstGeom prst="rect">
            <a:avLst/>
          </a:prstGeom>
        </p:spPr>
      </p:pic>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27</a:t>
            </a:fld>
            <a:endParaRPr lang="en-US"/>
          </a:p>
        </p:txBody>
      </p:sp>
    </p:spTree>
    <p:extLst>
      <p:ext uri="{BB962C8B-B14F-4D97-AF65-F5344CB8AC3E}">
        <p14:creationId xmlns:p14="http://schemas.microsoft.com/office/powerpoint/2010/main" val="18906166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9709"/>
            <a:ext cx="10515600" cy="1325563"/>
          </a:xfrm>
        </p:spPr>
        <p:txBody>
          <a:bodyPr>
            <a:normAutofit/>
          </a:bodyPr>
          <a:lstStyle/>
          <a:p>
            <a:r>
              <a:rPr lang="en-US" sz="4800" b="1" dirty="0" smtClean="0">
                <a:solidFill>
                  <a:srgbClr val="002060"/>
                </a:solidFill>
              </a:rPr>
              <a:t>Computer Vision</a:t>
            </a:r>
            <a:endParaRPr lang="en-US" sz="4800" b="1" dirty="0">
              <a:solidFill>
                <a:srgbClr val="002060"/>
              </a:solidFill>
            </a:endParaRPr>
          </a:p>
        </p:txBody>
      </p:sp>
      <p:sp>
        <p:nvSpPr>
          <p:cNvPr id="3" name="Content Placeholder 2"/>
          <p:cNvSpPr>
            <a:spLocks noGrp="1"/>
          </p:cNvSpPr>
          <p:nvPr>
            <p:ph idx="1"/>
          </p:nvPr>
        </p:nvSpPr>
        <p:spPr/>
        <p:txBody>
          <a:bodyPr/>
          <a:lstStyle/>
          <a:p>
            <a:pPr marL="0" indent="0">
              <a:buNone/>
            </a:pPr>
            <a:r>
              <a:rPr lang="en-US" dirty="0" smtClean="0">
                <a:solidFill>
                  <a:srgbClr val="002060"/>
                </a:solidFill>
              </a:rPr>
              <a:t> </a:t>
            </a:r>
            <a:endParaRPr lang="en-US" dirty="0">
              <a:solidFill>
                <a:srgbClr val="002060"/>
              </a:solidFill>
            </a:endParaRPr>
          </a:p>
          <a:p>
            <a:endParaRPr lang="en-US" dirty="0"/>
          </a:p>
        </p:txBody>
      </p:sp>
      <p:pic>
        <p:nvPicPr>
          <p:cNvPr id="4" name="Picture 3"/>
          <p:cNvPicPr>
            <a:picLocks noChangeAspect="1"/>
          </p:cNvPicPr>
          <p:nvPr/>
        </p:nvPicPr>
        <p:blipFill>
          <a:blip r:embed="rId4"/>
          <a:stretch>
            <a:fillRect/>
          </a:stretch>
        </p:blipFill>
        <p:spPr>
          <a:xfrm>
            <a:off x="0" y="34636"/>
            <a:ext cx="12192000" cy="6788727"/>
          </a:xfrm>
          <a:prstGeom prst="rect">
            <a:avLst/>
          </a:prstGeom>
        </p:spPr>
      </p:pic>
      <p:sp>
        <p:nvSpPr>
          <p:cNvPr id="5" name="Footer Placeholder 4"/>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28</a:t>
            </a:fld>
            <a:endParaRPr lang="en-US"/>
          </a:p>
        </p:txBody>
      </p:sp>
    </p:spTree>
    <p:extLst>
      <p:ext uri="{BB962C8B-B14F-4D97-AF65-F5344CB8AC3E}">
        <p14:creationId xmlns:p14="http://schemas.microsoft.com/office/powerpoint/2010/main" val="567381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rPr>
              <a:t>Machine Learning Model Selection</a:t>
            </a:r>
            <a:endParaRPr lang="en-US" sz="3600" b="1" dirty="0">
              <a:solidFill>
                <a:srgbClr val="002060"/>
              </a:solidFill>
            </a:endParaRPr>
          </a:p>
        </p:txBody>
      </p:sp>
      <p:pic>
        <p:nvPicPr>
          <p:cNvPr id="4" name="Content Placeholder 3"/>
          <p:cNvPicPr>
            <a:picLocks noGrp="1" noChangeAspect="1"/>
          </p:cNvPicPr>
          <p:nvPr>
            <p:ph idx="1"/>
          </p:nvPr>
        </p:nvPicPr>
        <p:blipFill>
          <a:blip r:embed="rId4"/>
          <a:stretch>
            <a:fillRect/>
          </a:stretch>
        </p:blipFill>
        <p:spPr>
          <a:xfrm>
            <a:off x="4011458" y="1825625"/>
            <a:ext cx="4169083" cy="4351338"/>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29</a:t>
            </a:fld>
            <a:endParaRPr lang="en-US"/>
          </a:p>
        </p:txBody>
      </p:sp>
    </p:spTree>
    <p:extLst>
      <p:ext uri="{BB962C8B-B14F-4D97-AF65-F5344CB8AC3E}">
        <p14:creationId xmlns:p14="http://schemas.microsoft.com/office/powerpoint/2010/main" val="1499917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AI is the New Electricity</a:t>
            </a:r>
            <a:endParaRPr lang="en-US" sz="4800" b="1" dirty="0">
              <a:solidFill>
                <a:srgbClr val="002060"/>
              </a:solidFill>
            </a:endParaRPr>
          </a:p>
        </p:txBody>
      </p:sp>
      <p:pic>
        <p:nvPicPr>
          <p:cNvPr id="4" name="Content Placeholder 3"/>
          <p:cNvPicPr>
            <a:picLocks noGrp="1" noChangeAspect="1"/>
          </p:cNvPicPr>
          <p:nvPr>
            <p:ph idx="1"/>
          </p:nvPr>
        </p:nvPicPr>
        <p:blipFill>
          <a:blip r:embed="rId4"/>
          <a:stretch>
            <a:fillRect/>
          </a:stretch>
        </p:blipFill>
        <p:spPr>
          <a:xfrm>
            <a:off x="1732642" y="1825625"/>
            <a:ext cx="8726716" cy="4351338"/>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3</a:t>
            </a:fld>
            <a:endParaRPr lang="en-US"/>
          </a:p>
        </p:txBody>
      </p:sp>
    </p:spTree>
    <p:extLst>
      <p:ext uri="{BB962C8B-B14F-4D97-AF65-F5344CB8AC3E}">
        <p14:creationId xmlns:p14="http://schemas.microsoft.com/office/powerpoint/2010/main" val="11655124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rPr>
              <a:t>ML Algorithm </a:t>
            </a:r>
            <a:r>
              <a:rPr lang="mr-IN" sz="3600" b="1" dirty="0" smtClean="0">
                <a:solidFill>
                  <a:srgbClr val="002060"/>
                </a:solidFill>
              </a:rPr>
              <a:t>–</a:t>
            </a:r>
            <a:r>
              <a:rPr lang="en-US" sz="3600" b="1" dirty="0" smtClean="0">
                <a:solidFill>
                  <a:srgbClr val="002060"/>
                </a:solidFill>
              </a:rPr>
              <a:t> Linear Regression</a:t>
            </a:r>
            <a:endParaRPr lang="en-US" sz="3600" b="1" dirty="0">
              <a:solidFill>
                <a:srgbClr val="002060"/>
              </a:solidFill>
            </a:endParaRPr>
          </a:p>
        </p:txBody>
      </p:sp>
      <p:pic>
        <p:nvPicPr>
          <p:cNvPr id="5" name="Content Placeholder 4"/>
          <p:cNvPicPr>
            <a:picLocks noGrp="1" noChangeAspect="1"/>
          </p:cNvPicPr>
          <p:nvPr>
            <p:ph idx="1"/>
          </p:nvPr>
        </p:nvPicPr>
        <p:blipFill>
          <a:blip r:embed="rId4"/>
          <a:stretch>
            <a:fillRect/>
          </a:stretch>
        </p:blipFill>
        <p:spPr>
          <a:xfrm>
            <a:off x="5018315" y="1522031"/>
            <a:ext cx="6657733" cy="4351338"/>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4" name="Slide Number Placeholder 3"/>
          <p:cNvSpPr>
            <a:spLocks noGrp="1"/>
          </p:cNvSpPr>
          <p:nvPr>
            <p:ph type="sldNum" sz="quarter" idx="12"/>
          </p:nvPr>
        </p:nvSpPr>
        <p:spPr/>
        <p:txBody>
          <a:bodyPr/>
          <a:lstStyle/>
          <a:p>
            <a:fld id="{4DA60C51-ED63-3541-BBEF-211FD773557B}" type="slidenum">
              <a:rPr lang="en-US" smtClean="0"/>
              <a:t>30</a:t>
            </a:fld>
            <a:endParaRPr lang="en-US"/>
          </a:p>
        </p:txBody>
      </p:sp>
      <p:pic>
        <p:nvPicPr>
          <p:cNvPr id="6" name="Picture 5"/>
          <p:cNvPicPr>
            <a:picLocks noChangeAspect="1"/>
          </p:cNvPicPr>
          <p:nvPr/>
        </p:nvPicPr>
        <p:blipFill>
          <a:blip r:embed="rId5"/>
          <a:stretch>
            <a:fillRect/>
          </a:stretch>
        </p:blipFill>
        <p:spPr>
          <a:xfrm>
            <a:off x="501650" y="1974087"/>
            <a:ext cx="4572000" cy="2208022"/>
          </a:xfrm>
          <a:prstGeom prst="rect">
            <a:avLst/>
          </a:prstGeom>
        </p:spPr>
      </p:pic>
    </p:spTree>
    <p:extLst>
      <p:ext uri="{BB962C8B-B14F-4D97-AF65-F5344CB8AC3E}">
        <p14:creationId xmlns:p14="http://schemas.microsoft.com/office/powerpoint/2010/main" val="15999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rPr>
              <a:t>ML Algorithm </a:t>
            </a:r>
            <a:r>
              <a:rPr lang="mr-IN" sz="3600" b="1" dirty="0" smtClean="0">
                <a:solidFill>
                  <a:srgbClr val="002060"/>
                </a:solidFill>
              </a:rPr>
              <a:t>–</a:t>
            </a:r>
            <a:r>
              <a:rPr lang="en-US" sz="3600" b="1" dirty="0" smtClean="0">
                <a:solidFill>
                  <a:srgbClr val="002060"/>
                </a:solidFill>
              </a:rPr>
              <a:t> Logistic Regression</a:t>
            </a:r>
            <a:endParaRPr lang="en-US" sz="3600" b="1" dirty="0">
              <a:solidFill>
                <a:srgbClr val="002060"/>
              </a:solidFill>
            </a:endParaRPr>
          </a:p>
        </p:txBody>
      </p:sp>
      <p:pic>
        <p:nvPicPr>
          <p:cNvPr id="6" name="Content Placeholder 5"/>
          <p:cNvPicPr>
            <a:picLocks noGrp="1" noChangeAspect="1"/>
          </p:cNvPicPr>
          <p:nvPr>
            <p:ph idx="1"/>
          </p:nvPr>
        </p:nvPicPr>
        <p:blipFill>
          <a:blip r:embed="rId4"/>
          <a:stretch>
            <a:fillRect/>
          </a:stretch>
        </p:blipFill>
        <p:spPr>
          <a:xfrm>
            <a:off x="6417128" y="1200831"/>
            <a:ext cx="5557769" cy="4486275"/>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4" name="Slide Number Placeholder 3"/>
          <p:cNvSpPr>
            <a:spLocks noGrp="1"/>
          </p:cNvSpPr>
          <p:nvPr>
            <p:ph type="sldNum" sz="quarter" idx="12"/>
          </p:nvPr>
        </p:nvSpPr>
        <p:spPr/>
        <p:txBody>
          <a:bodyPr/>
          <a:lstStyle/>
          <a:p>
            <a:fld id="{4DA60C51-ED63-3541-BBEF-211FD773557B}" type="slidenum">
              <a:rPr lang="en-US" smtClean="0"/>
              <a:t>31</a:t>
            </a:fld>
            <a:endParaRPr lang="en-US"/>
          </a:p>
        </p:txBody>
      </p:sp>
      <p:pic>
        <p:nvPicPr>
          <p:cNvPr id="5" name="Picture 4"/>
          <p:cNvPicPr>
            <a:picLocks noChangeAspect="1"/>
          </p:cNvPicPr>
          <p:nvPr/>
        </p:nvPicPr>
        <p:blipFill>
          <a:blip r:embed="rId5"/>
          <a:stretch>
            <a:fillRect/>
          </a:stretch>
        </p:blipFill>
        <p:spPr>
          <a:xfrm>
            <a:off x="495300" y="1665968"/>
            <a:ext cx="5486400" cy="2753032"/>
          </a:xfrm>
          <a:prstGeom prst="rect">
            <a:avLst/>
          </a:prstGeom>
        </p:spPr>
      </p:pic>
    </p:spTree>
    <p:extLst>
      <p:ext uri="{BB962C8B-B14F-4D97-AF65-F5344CB8AC3E}">
        <p14:creationId xmlns:p14="http://schemas.microsoft.com/office/powerpoint/2010/main" val="12485547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rPr>
              <a:t>ML Algorithm </a:t>
            </a:r>
            <a:r>
              <a:rPr lang="mr-IN" sz="3600" b="1" dirty="0" smtClean="0">
                <a:solidFill>
                  <a:srgbClr val="002060"/>
                </a:solidFill>
              </a:rPr>
              <a:t>–</a:t>
            </a:r>
            <a:r>
              <a:rPr lang="en-US" sz="3600" b="1" dirty="0" smtClean="0">
                <a:solidFill>
                  <a:srgbClr val="002060"/>
                </a:solidFill>
              </a:rPr>
              <a:t> Classification and Regression Trees</a:t>
            </a:r>
            <a:endParaRPr lang="en-US" sz="3600" b="1" dirty="0">
              <a:solidFill>
                <a:srgbClr val="002060"/>
              </a:solidFill>
            </a:endParaRPr>
          </a:p>
        </p:txBody>
      </p:sp>
      <p:pic>
        <p:nvPicPr>
          <p:cNvPr id="5" name="Content Placeholder 4"/>
          <p:cNvPicPr>
            <a:picLocks noGrp="1" noChangeAspect="1"/>
          </p:cNvPicPr>
          <p:nvPr>
            <p:ph idx="1"/>
          </p:nvPr>
        </p:nvPicPr>
        <p:blipFill>
          <a:blip r:embed="rId4"/>
          <a:stretch>
            <a:fillRect/>
          </a:stretch>
        </p:blipFill>
        <p:spPr>
          <a:xfrm>
            <a:off x="2629838" y="1825625"/>
            <a:ext cx="6932324" cy="4351338"/>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4" name="Slide Number Placeholder 3"/>
          <p:cNvSpPr>
            <a:spLocks noGrp="1"/>
          </p:cNvSpPr>
          <p:nvPr>
            <p:ph type="sldNum" sz="quarter" idx="12"/>
          </p:nvPr>
        </p:nvSpPr>
        <p:spPr/>
        <p:txBody>
          <a:bodyPr/>
          <a:lstStyle/>
          <a:p>
            <a:fld id="{4DA60C51-ED63-3541-BBEF-211FD773557B}" type="slidenum">
              <a:rPr lang="en-US" smtClean="0"/>
              <a:t>32</a:t>
            </a:fld>
            <a:endParaRPr lang="en-US"/>
          </a:p>
        </p:txBody>
      </p:sp>
    </p:spTree>
    <p:extLst>
      <p:ext uri="{BB962C8B-B14F-4D97-AF65-F5344CB8AC3E}">
        <p14:creationId xmlns:p14="http://schemas.microsoft.com/office/powerpoint/2010/main" val="11015408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Deep Learning</a:t>
            </a:r>
            <a:endParaRPr lang="en-US" sz="4800" b="1"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Neural Networks and Deep Learning</a:t>
            </a:r>
          </a:p>
          <a:p>
            <a:r>
              <a:rPr lang="en-US" dirty="0" smtClean="0">
                <a:solidFill>
                  <a:srgbClr val="002060"/>
                </a:solidFill>
              </a:rPr>
              <a:t>Improving Deep Neural Networks: </a:t>
            </a:r>
            <a:r>
              <a:rPr lang="en-US" dirty="0" err="1" smtClean="0">
                <a:solidFill>
                  <a:srgbClr val="002060"/>
                </a:solidFill>
              </a:rPr>
              <a:t>Hyperparameter</a:t>
            </a:r>
            <a:r>
              <a:rPr lang="en-US" dirty="0" smtClean="0">
                <a:solidFill>
                  <a:srgbClr val="002060"/>
                </a:solidFill>
              </a:rPr>
              <a:t> tuning, Regularization and Optimization</a:t>
            </a:r>
          </a:p>
          <a:p>
            <a:r>
              <a:rPr lang="en-US" dirty="0" smtClean="0">
                <a:solidFill>
                  <a:srgbClr val="002060"/>
                </a:solidFill>
              </a:rPr>
              <a:t>Structuring Machine Learning Projects</a:t>
            </a:r>
          </a:p>
          <a:p>
            <a:r>
              <a:rPr lang="en-US" dirty="0" smtClean="0">
                <a:solidFill>
                  <a:srgbClr val="002060"/>
                </a:solidFill>
              </a:rPr>
              <a:t>Convolutional Neural Networks</a:t>
            </a:r>
          </a:p>
          <a:p>
            <a:r>
              <a:rPr lang="en-US" dirty="0" smtClean="0">
                <a:solidFill>
                  <a:srgbClr val="002060"/>
                </a:solidFill>
              </a:rPr>
              <a:t>Sequence Models</a:t>
            </a:r>
          </a:p>
          <a:p>
            <a:endParaRPr lang="en-US" dirty="0"/>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33</a:t>
            </a:fld>
            <a:endParaRPr lang="en-US"/>
          </a:p>
        </p:txBody>
      </p:sp>
    </p:spTree>
    <p:extLst>
      <p:ext uri="{BB962C8B-B14F-4D97-AF65-F5344CB8AC3E}">
        <p14:creationId xmlns:p14="http://schemas.microsoft.com/office/powerpoint/2010/main" val="2065486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0642"/>
          </a:xfrm>
        </p:spPr>
        <p:txBody>
          <a:bodyPr>
            <a:normAutofit/>
          </a:bodyPr>
          <a:lstStyle/>
          <a:p>
            <a:r>
              <a:rPr lang="en-US" sz="4800" b="1" dirty="0" smtClean="0">
                <a:solidFill>
                  <a:srgbClr val="002060"/>
                </a:solidFill>
              </a:rPr>
              <a:t>Deep Learning</a:t>
            </a:r>
            <a:endParaRPr lang="en-US" sz="4800" b="1" dirty="0">
              <a:solidFill>
                <a:srgbClr val="002060"/>
              </a:solidFill>
            </a:endParaRPr>
          </a:p>
        </p:txBody>
      </p:sp>
      <p:pic>
        <p:nvPicPr>
          <p:cNvPr id="4" name="Content Placeholder 3"/>
          <p:cNvPicPr>
            <a:picLocks noGrp="1" noChangeAspect="1"/>
          </p:cNvPicPr>
          <p:nvPr>
            <p:ph idx="1"/>
          </p:nvPr>
        </p:nvPicPr>
        <p:blipFill>
          <a:blip r:embed="rId4"/>
          <a:stretch>
            <a:fillRect/>
          </a:stretch>
        </p:blipFill>
        <p:spPr>
          <a:xfrm>
            <a:off x="1703615" y="1335767"/>
            <a:ext cx="9024256" cy="5212080"/>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34</a:t>
            </a:fld>
            <a:endParaRPr lang="en-US"/>
          </a:p>
        </p:txBody>
      </p:sp>
    </p:spTree>
    <p:extLst>
      <p:ext uri="{BB962C8B-B14F-4D97-AF65-F5344CB8AC3E}">
        <p14:creationId xmlns:p14="http://schemas.microsoft.com/office/powerpoint/2010/main" val="15733650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152855"/>
            <a:ext cx="10515600" cy="970642"/>
          </a:xfrm>
        </p:spPr>
        <p:txBody>
          <a:bodyPr>
            <a:normAutofit/>
          </a:bodyPr>
          <a:lstStyle/>
          <a:p>
            <a:r>
              <a:rPr lang="en-US" sz="4800" b="1" dirty="0" smtClean="0">
                <a:solidFill>
                  <a:srgbClr val="002060"/>
                </a:solidFill>
              </a:rPr>
              <a:t>Deep Learning</a:t>
            </a:r>
            <a:endParaRPr lang="en-US" sz="4800" b="1" dirty="0">
              <a:solidFill>
                <a:srgbClr val="002060"/>
              </a:solidFill>
            </a:endParaRPr>
          </a:p>
        </p:txBody>
      </p:sp>
      <p:pic>
        <p:nvPicPr>
          <p:cNvPr id="6" name="Content Placeholder 5"/>
          <p:cNvPicPr>
            <a:picLocks noGrp="1" noChangeAspect="1"/>
          </p:cNvPicPr>
          <p:nvPr>
            <p:ph idx="1"/>
          </p:nvPr>
        </p:nvPicPr>
        <p:blipFill>
          <a:blip r:embed="rId4"/>
          <a:stretch>
            <a:fillRect/>
          </a:stretch>
        </p:blipFill>
        <p:spPr>
          <a:xfrm>
            <a:off x="1191987" y="1123497"/>
            <a:ext cx="10042070" cy="5303520"/>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4" name="Slide Number Placeholder 3"/>
          <p:cNvSpPr>
            <a:spLocks noGrp="1"/>
          </p:cNvSpPr>
          <p:nvPr>
            <p:ph type="sldNum" sz="quarter" idx="12"/>
          </p:nvPr>
        </p:nvSpPr>
        <p:spPr/>
        <p:txBody>
          <a:bodyPr/>
          <a:lstStyle/>
          <a:p>
            <a:fld id="{4DA60C51-ED63-3541-BBEF-211FD773557B}" type="slidenum">
              <a:rPr lang="en-US" smtClean="0"/>
              <a:t>35</a:t>
            </a:fld>
            <a:endParaRPr lang="en-US"/>
          </a:p>
        </p:txBody>
      </p:sp>
    </p:spTree>
    <p:extLst>
      <p:ext uri="{BB962C8B-B14F-4D97-AF65-F5344CB8AC3E}">
        <p14:creationId xmlns:p14="http://schemas.microsoft.com/office/powerpoint/2010/main" val="1109202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152855"/>
            <a:ext cx="10515600" cy="970642"/>
          </a:xfrm>
        </p:spPr>
        <p:txBody>
          <a:bodyPr>
            <a:normAutofit/>
          </a:bodyPr>
          <a:lstStyle/>
          <a:p>
            <a:r>
              <a:rPr lang="en-US" sz="4800" b="1" dirty="0" smtClean="0">
                <a:solidFill>
                  <a:srgbClr val="002060"/>
                </a:solidFill>
              </a:rPr>
              <a:t>Neural Network</a:t>
            </a:r>
            <a:endParaRPr lang="en-US" sz="4800" b="1" dirty="0">
              <a:solidFill>
                <a:srgbClr val="002060"/>
              </a:solidFill>
            </a:endParaRPr>
          </a:p>
        </p:txBody>
      </p:sp>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4" name="Slide Number Placeholder 3"/>
          <p:cNvSpPr>
            <a:spLocks noGrp="1"/>
          </p:cNvSpPr>
          <p:nvPr>
            <p:ph type="sldNum" sz="quarter" idx="12"/>
          </p:nvPr>
        </p:nvSpPr>
        <p:spPr/>
        <p:txBody>
          <a:bodyPr/>
          <a:lstStyle/>
          <a:p>
            <a:fld id="{4DA60C51-ED63-3541-BBEF-211FD773557B}" type="slidenum">
              <a:rPr lang="en-US" smtClean="0"/>
              <a:t>36</a:t>
            </a:fld>
            <a:endParaRPr lang="en-US"/>
          </a:p>
        </p:txBody>
      </p:sp>
      <p:pic>
        <p:nvPicPr>
          <p:cNvPr id="7" name="Content Placeholder 6"/>
          <p:cNvPicPr>
            <a:picLocks noGrp="1" noChangeAspect="1"/>
          </p:cNvPicPr>
          <p:nvPr>
            <p:ph idx="1"/>
          </p:nvPr>
        </p:nvPicPr>
        <p:blipFill>
          <a:blip r:embed="rId4"/>
          <a:stretch>
            <a:fillRect/>
          </a:stretch>
        </p:blipFill>
        <p:spPr>
          <a:xfrm>
            <a:off x="1127844" y="1123497"/>
            <a:ext cx="8854356" cy="4351338"/>
          </a:xfrm>
          <a:prstGeom prst="rect">
            <a:avLst/>
          </a:prstGeom>
        </p:spPr>
      </p:pic>
    </p:spTree>
    <p:extLst>
      <p:ext uri="{BB962C8B-B14F-4D97-AF65-F5344CB8AC3E}">
        <p14:creationId xmlns:p14="http://schemas.microsoft.com/office/powerpoint/2010/main" val="18078187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9812"/>
            <a:ext cx="10515600" cy="970642"/>
          </a:xfrm>
        </p:spPr>
        <p:txBody>
          <a:bodyPr>
            <a:normAutofit/>
          </a:bodyPr>
          <a:lstStyle/>
          <a:p>
            <a:r>
              <a:rPr lang="en-US" sz="4800" b="1" dirty="0" smtClean="0">
                <a:solidFill>
                  <a:srgbClr val="002060"/>
                </a:solidFill>
              </a:rPr>
              <a:t>Deep Learning - CNN</a:t>
            </a:r>
            <a:endParaRPr lang="en-US" sz="4800" b="1" dirty="0">
              <a:solidFill>
                <a:srgbClr val="002060"/>
              </a:solidFill>
            </a:endParaRPr>
          </a:p>
        </p:txBody>
      </p:sp>
      <p:pic>
        <p:nvPicPr>
          <p:cNvPr id="4" name="Content Placeholder 3"/>
          <p:cNvPicPr>
            <a:picLocks noGrp="1" noChangeAspect="1"/>
          </p:cNvPicPr>
          <p:nvPr>
            <p:ph idx="1"/>
          </p:nvPr>
        </p:nvPicPr>
        <p:blipFill>
          <a:blip r:embed="rId4"/>
          <a:stretch>
            <a:fillRect/>
          </a:stretch>
        </p:blipFill>
        <p:spPr>
          <a:xfrm>
            <a:off x="838200" y="2153651"/>
            <a:ext cx="10515600" cy="3695286"/>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37</a:t>
            </a:fld>
            <a:endParaRPr lang="en-US"/>
          </a:p>
        </p:txBody>
      </p:sp>
    </p:spTree>
    <p:extLst>
      <p:ext uri="{BB962C8B-B14F-4D97-AF65-F5344CB8AC3E}">
        <p14:creationId xmlns:p14="http://schemas.microsoft.com/office/powerpoint/2010/main" val="6717612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9812"/>
            <a:ext cx="10515600" cy="970642"/>
          </a:xfrm>
        </p:spPr>
        <p:txBody>
          <a:bodyPr>
            <a:normAutofit/>
          </a:bodyPr>
          <a:lstStyle/>
          <a:p>
            <a:r>
              <a:rPr lang="en-US" sz="4800" b="1" dirty="0" smtClean="0">
                <a:solidFill>
                  <a:srgbClr val="002060"/>
                </a:solidFill>
              </a:rPr>
              <a:t>Deep Learning </a:t>
            </a:r>
            <a:r>
              <a:rPr lang="mr-IN" sz="4800" b="1" dirty="0" smtClean="0">
                <a:solidFill>
                  <a:srgbClr val="002060"/>
                </a:solidFill>
              </a:rPr>
              <a:t>–</a:t>
            </a:r>
            <a:r>
              <a:rPr lang="en-US" sz="4800" b="1" dirty="0" smtClean="0">
                <a:solidFill>
                  <a:srgbClr val="002060"/>
                </a:solidFill>
              </a:rPr>
              <a:t> Neural Network</a:t>
            </a:r>
            <a:endParaRPr lang="en-US" sz="4800" b="1" dirty="0">
              <a:solidFill>
                <a:srgbClr val="002060"/>
              </a:solidFill>
            </a:endParaRP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4"/>
          <a:stretch>
            <a:fillRect/>
          </a:stretch>
        </p:blipFill>
        <p:spPr>
          <a:xfrm>
            <a:off x="704850" y="1626510"/>
            <a:ext cx="10782300" cy="4584700"/>
          </a:xfrm>
          <a:prstGeom prst="rect">
            <a:avLst/>
          </a:prstGeom>
        </p:spPr>
      </p:pic>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38</a:t>
            </a:fld>
            <a:endParaRPr lang="en-US"/>
          </a:p>
        </p:txBody>
      </p:sp>
    </p:spTree>
    <p:extLst>
      <p:ext uri="{BB962C8B-B14F-4D97-AF65-F5344CB8AC3E}">
        <p14:creationId xmlns:p14="http://schemas.microsoft.com/office/powerpoint/2010/main" val="14824237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Libraries &amp; Tools	</a:t>
            </a:r>
            <a:endParaRPr lang="en-US" sz="4800" b="1" dirty="0">
              <a:solidFill>
                <a:srgbClr val="002060"/>
              </a:solidFill>
            </a:endParaRPr>
          </a:p>
        </p:txBody>
      </p:sp>
      <p:pic>
        <p:nvPicPr>
          <p:cNvPr id="7" name="Content Placeholder 6"/>
          <p:cNvPicPr>
            <a:picLocks noGrp="1" noChangeAspect="1"/>
          </p:cNvPicPr>
          <p:nvPr>
            <p:ph idx="1"/>
          </p:nvPr>
        </p:nvPicPr>
        <p:blipFill>
          <a:blip r:embed="rId4"/>
          <a:stretch>
            <a:fillRect/>
          </a:stretch>
        </p:blipFill>
        <p:spPr>
          <a:xfrm>
            <a:off x="609600" y="1949554"/>
            <a:ext cx="5486400" cy="2492127"/>
          </a:xfrm>
          <a:prstGeom prst="rect">
            <a:avLst/>
          </a:prstGeom>
        </p:spPr>
      </p:pic>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39</a:t>
            </a:fld>
            <a:endParaRPr lang="en-US"/>
          </a:p>
        </p:txBody>
      </p:sp>
      <p:pic>
        <p:nvPicPr>
          <p:cNvPr id="8" name="Picture 7"/>
          <p:cNvPicPr>
            <a:picLocks noChangeAspect="1"/>
          </p:cNvPicPr>
          <p:nvPr/>
        </p:nvPicPr>
        <p:blipFill>
          <a:blip r:embed="rId5"/>
          <a:stretch>
            <a:fillRect/>
          </a:stretch>
        </p:blipFill>
        <p:spPr>
          <a:xfrm>
            <a:off x="6153603" y="1949554"/>
            <a:ext cx="5486400" cy="2827130"/>
          </a:xfrm>
          <a:prstGeom prst="rect">
            <a:avLst/>
          </a:prstGeom>
        </p:spPr>
      </p:pic>
    </p:spTree>
    <p:extLst>
      <p:ext uri="{BB962C8B-B14F-4D97-AF65-F5344CB8AC3E}">
        <p14:creationId xmlns:p14="http://schemas.microsoft.com/office/powerpoint/2010/main" val="50914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Artificial Intelligence</a:t>
            </a:r>
            <a:endParaRPr lang="en-US" sz="4800" b="1" dirty="0">
              <a:solidFill>
                <a:srgbClr val="002060"/>
              </a:solidFill>
            </a:endParaRPr>
          </a:p>
        </p:txBody>
      </p:sp>
      <p:sp>
        <p:nvSpPr>
          <p:cNvPr id="3" name="Subtitle 2"/>
          <p:cNvSpPr>
            <a:spLocks noGrp="1"/>
          </p:cNvSpPr>
          <p:nvPr>
            <p:ph idx="1"/>
          </p:nvPr>
        </p:nvSpPr>
        <p:spPr/>
        <p:txBody>
          <a:bodyPr/>
          <a:lstStyle/>
          <a:p>
            <a:r>
              <a:rPr lang="en-US" dirty="0" smtClean="0">
                <a:solidFill>
                  <a:srgbClr val="002060"/>
                </a:solidFill>
              </a:rPr>
              <a:t>What is AI</a:t>
            </a:r>
          </a:p>
          <a:p>
            <a:r>
              <a:rPr lang="en-US" dirty="0" smtClean="0">
                <a:solidFill>
                  <a:srgbClr val="002060"/>
                </a:solidFill>
              </a:rPr>
              <a:t>Artificial Intelligence is a way to make machines think and behave intelligently. </a:t>
            </a:r>
          </a:p>
          <a:p>
            <a:r>
              <a:rPr lang="en-US" dirty="0" smtClean="0">
                <a:solidFill>
                  <a:srgbClr val="002060"/>
                </a:solidFill>
              </a:rPr>
              <a:t>Machines understand the World and accordingly react to situations in the same way that Humans do</a:t>
            </a:r>
          </a:p>
          <a:p>
            <a:r>
              <a:rPr lang="en-US" dirty="0" smtClean="0">
                <a:solidFill>
                  <a:srgbClr val="002060"/>
                </a:solidFill>
              </a:rPr>
              <a:t>AI is closely related to the study of Human Brain.</a:t>
            </a:r>
          </a:p>
          <a:p>
            <a:endParaRPr lang="en-US" dirty="0"/>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4</a:t>
            </a:fld>
            <a:endParaRPr lang="en-US"/>
          </a:p>
        </p:txBody>
      </p:sp>
    </p:spTree>
    <p:extLst>
      <p:ext uri="{BB962C8B-B14F-4D97-AF65-F5344CB8AC3E}">
        <p14:creationId xmlns:p14="http://schemas.microsoft.com/office/powerpoint/2010/main" val="15340885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err="1" smtClean="0">
                <a:solidFill>
                  <a:srgbClr val="002060"/>
                </a:solidFill>
              </a:rPr>
              <a:t>Jupyter</a:t>
            </a:r>
            <a:r>
              <a:rPr lang="en-US" sz="4800" b="1" dirty="0" smtClean="0">
                <a:solidFill>
                  <a:srgbClr val="002060"/>
                </a:solidFill>
              </a:rPr>
              <a:t> Notebook	</a:t>
            </a:r>
            <a:endParaRPr lang="en-US" sz="4800" b="1" dirty="0">
              <a:solidFill>
                <a:srgbClr val="002060"/>
              </a:solidFill>
            </a:endParaRPr>
          </a:p>
        </p:txBody>
      </p:sp>
      <p:sp>
        <p:nvSpPr>
          <p:cNvPr id="3" name="Content Placeholder 2"/>
          <p:cNvSpPr>
            <a:spLocks noGrp="1"/>
          </p:cNvSpPr>
          <p:nvPr>
            <p:ph idx="1"/>
          </p:nvPr>
        </p:nvSpPr>
        <p:spPr/>
        <p:txBody>
          <a:bodyPr>
            <a:normAutofit/>
          </a:bodyPr>
          <a:lstStyle/>
          <a:p>
            <a:endParaRPr lang="en-US" dirty="0" smtClean="0">
              <a:solidFill>
                <a:srgbClr val="002060"/>
              </a:solidFill>
            </a:endParaRPr>
          </a:p>
          <a:p>
            <a:r>
              <a:rPr lang="en-US" dirty="0">
                <a:solidFill>
                  <a:srgbClr val="002060"/>
                </a:solidFill>
              </a:rPr>
              <a:t>Project </a:t>
            </a:r>
            <a:r>
              <a:rPr lang="en-US" dirty="0" err="1">
                <a:solidFill>
                  <a:srgbClr val="002060"/>
                </a:solidFill>
              </a:rPr>
              <a:t>Jupyter</a:t>
            </a:r>
            <a:r>
              <a:rPr lang="en-US" dirty="0">
                <a:solidFill>
                  <a:srgbClr val="002060"/>
                </a:solidFill>
              </a:rPr>
              <a:t> is a non-profit, open-source project, born out of the </a:t>
            </a:r>
            <a:r>
              <a:rPr lang="en-US" dirty="0">
                <a:solidFill>
                  <a:srgbClr val="002060"/>
                </a:solidFill>
                <a:hlinkClick r:id="rId4"/>
              </a:rPr>
              <a:t>IPython Project</a:t>
            </a:r>
            <a:r>
              <a:rPr lang="en-US" dirty="0">
                <a:solidFill>
                  <a:srgbClr val="002060"/>
                </a:solidFill>
              </a:rPr>
              <a:t> in 2014 as it evolved to support interactive data science and scientific computing across all programming languages</a:t>
            </a:r>
            <a:r>
              <a:rPr lang="en-US" dirty="0" smtClean="0">
                <a:solidFill>
                  <a:srgbClr val="002060"/>
                </a:solidFill>
              </a:rPr>
              <a:t>.</a:t>
            </a:r>
          </a:p>
          <a:p>
            <a:r>
              <a:rPr lang="en-US" dirty="0" smtClean="0">
                <a:solidFill>
                  <a:srgbClr val="002060"/>
                </a:solidFill>
              </a:rPr>
              <a:t> </a:t>
            </a:r>
            <a:r>
              <a:rPr lang="en-US" dirty="0" err="1">
                <a:solidFill>
                  <a:srgbClr val="002060"/>
                </a:solidFill>
              </a:rPr>
              <a:t>Jupyter</a:t>
            </a:r>
            <a:r>
              <a:rPr lang="en-US" dirty="0">
                <a:solidFill>
                  <a:srgbClr val="002060"/>
                </a:solidFill>
              </a:rPr>
              <a:t> will always be 100% open-source software, free for all to use and released under the liberal terms of the </a:t>
            </a:r>
            <a:r>
              <a:rPr lang="en-US" dirty="0">
                <a:solidFill>
                  <a:srgbClr val="002060"/>
                </a:solidFill>
                <a:hlinkClick r:id="rId5"/>
              </a:rPr>
              <a:t>modified BSD license</a:t>
            </a:r>
            <a:r>
              <a:rPr lang="en-US" dirty="0" smtClean="0">
                <a:solidFill>
                  <a:srgbClr val="002060"/>
                </a:solidFill>
              </a:rPr>
              <a:t>.</a:t>
            </a:r>
            <a:r>
              <a:rPr lang="en-US" dirty="0"/>
              <a:t/>
            </a:r>
            <a:br>
              <a:rPr lang="en-US" dirty="0"/>
            </a:br>
            <a:endParaRPr lang="en-US" dirty="0">
              <a:solidFill>
                <a:srgbClr val="002060"/>
              </a:solidFill>
            </a:endParaRPr>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40</a:t>
            </a:fld>
            <a:endParaRPr lang="en-US"/>
          </a:p>
        </p:txBody>
      </p:sp>
    </p:spTree>
    <p:extLst>
      <p:ext uri="{BB962C8B-B14F-4D97-AF65-F5344CB8AC3E}">
        <p14:creationId xmlns:p14="http://schemas.microsoft.com/office/powerpoint/2010/main" val="19381501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err="1" smtClean="0">
                <a:solidFill>
                  <a:srgbClr val="002060"/>
                </a:solidFill>
              </a:rPr>
              <a:t>Jupyter</a:t>
            </a:r>
            <a:r>
              <a:rPr lang="en-US" sz="4800" b="1" dirty="0" smtClean="0">
                <a:solidFill>
                  <a:srgbClr val="002060"/>
                </a:solidFill>
              </a:rPr>
              <a:t> Notebook	</a:t>
            </a:r>
            <a:endParaRPr lang="en-US" sz="4800" b="1" dirty="0">
              <a:solidFill>
                <a:srgbClr val="002060"/>
              </a:solidFill>
            </a:endParaRPr>
          </a:p>
        </p:txBody>
      </p:sp>
      <p:sp>
        <p:nvSpPr>
          <p:cNvPr id="3" name="Content Placeholder 2"/>
          <p:cNvSpPr>
            <a:spLocks noGrp="1"/>
          </p:cNvSpPr>
          <p:nvPr>
            <p:ph idx="1"/>
          </p:nvPr>
        </p:nvSpPr>
        <p:spPr/>
        <p:txBody>
          <a:bodyPr>
            <a:normAutofit/>
          </a:bodyPr>
          <a:lstStyle/>
          <a:p>
            <a:pPr marL="0" indent="0">
              <a:buNone/>
            </a:pPr>
            <a:r>
              <a:rPr lang="en-US" dirty="0"/>
              <a:t/>
            </a:r>
            <a:br>
              <a:rPr lang="en-US" dirty="0"/>
            </a:br>
            <a:endParaRPr lang="en-US" dirty="0">
              <a:solidFill>
                <a:srgbClr val="002060"/>
              </a:solidFill>
            </a:endParaRPr>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41</a:t>
            </a:fld>
            <a:endParaRPr lang="en-US"/>
          </a:p>
        </p:txBody>
      </p:sp>
      <p:pic>
        <p:nvPicPr>
          <p:cNvPr id="6" name="Picture 5"/>
          <p:cNvPicPr>
            <a:picLocks noChangeAspect="1"/>
          </p:cNvPicPr>
          <p:nvPr/>
        </p:nvPicPr>
        <p:blipFill>
          <a:blip r:embed="rId4"/>
          <a:stretch>
            <a:fillRect/>
          </a:stretch>
        </p:blipFill>
        <p:spPr>
          <a:xfrm>
            <a:off x="1524000" y="1639767"/>
            <a:ext cx="9144000" cy="4716583"/>
          </a:xfrm>
          <a:prstGeom prst="rect">
            <a:avLst/>
          </a:prstGeom>
        </p:spPr>
      </p:pic>
    </p:spTree>
    <p:extLst>
      <p:ext uri="{BB962C8B-B14F-4D97-AF65-F5344CB8AC3E}">
        <p14:creationId xmlns:p14="http://schemas.microsoft.com/office/powerpoint/2010/main" val="5054236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err="1" smtClean="0">
                <a:solidFill>
                  <a:srgbClr val="002060"/>
                </a:solidFill>
              </a:rPr>
              <a:t>TensorFlow</a:t>
            </a:r>
            <a:endParaRPr lang="en-US" sz="4800" b="1" dirty="0">
              <a:solidFill>
                <a:srgbClr val="002060"/>
              </a:solidFill>
            </a:endParaRPr>
          </a:p>
        </p:txBody>
      </p:sp>
      <p:sp>
        <p:nvSpPr>
          <p:cNvPr id="3" name="Content Placeholder 2"/>
          <p:cNvSpPr>
            <a:spLocks noGrp="1"/>
          </p:cNvSpPr>
          <p:nvPr>
            <p:ph idx="1"/>
          </p:nvPr>
        </p:nvSpPr>
        <p:spPr/>
        <p:txBody>
          <a:bodyPr/>
          <a:lstStyle/>
          <a:p>
            <a:r>
              <a:rPr lang="en-US" dirty="0" err="1" smtClean="0">
                <a:solidFill>
                  <a:srgbClr val="002060"/>
                </a:solidFill>
              </a:rPr>
              <a:t>TensorFlow</a:t>
            </a:r>
            <a:r>
              <a:rPr lang="en-US" dirty="0">
                <a:solidFill>
                  <a:srgbClr val="002060"/>
                </a:solidFill>
              </a:rPr>
              <a:t>™ is an open source software library for high performance numerical computation. </a:t>
            </a:r>
            <a:endParaRPr lang="en-US" dirty="0" smtClean="0">
              <a:solidFill>
                <a:srgbClr val="002060"/>
              </a:solidFill>
            </a:endParaRPr>
          </a:p>
          <a:p>
            <a:r>
              <a:rPr lang="en-US" dirty="0" smtClean="0">
                <a:solidFill>
                  <a:srgbClr val="002060"/>
                </a:solidFill>
              </a:rPr>
              <a:t>Its </a:t>
            </a:r>
            <a:r>
              <a:rPr lang="en-US" dirty="0">
                <a:solidFill>
                  <a:srgbClr val="002060"/>
                </a:solidFill>
              </a:rPr>
              <a:t>flexible architecture allows easy deployment of computation across a variety of platforms (CPUs, GPUs, TPUs), and from desktops to clusters of servers to mobile and edge devices. </a:t>
            </a:r>
            <a:endParaRPr lang="en-US" dirty="0" smtClean="0">
              <a:solidFill>
                <a:srgbClr val="002060"/>
              </a:solidFill>
            </a:endParaRPr>
          </a:p>
          <a:p>
            <a:r>
              <a:rPr lang="en-US" dirty="0" smtClean="0">
                <a:solidFill>
                  <a:srgbClr val="002060"/>
                </a:solidFill>
              </a:rPr>
              <a:t>Originally </a:t>
            </a:r>
            <a:r>
              <a:rPr lang="en-US" dirty="0">
                <a:solidFill>
                  <a:srgbClr val="002060"/>
                </a:solidFill>
              </a:rPr>
              <a:t>developed by researchers and engineers from the Google Brain team within Google’s AI organization, it comes with strong support for machine learning and deep learning and the flexible numerical computation core is used across many other scientific domains.</a:t>
            </a:r>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42</a:t>
            </a:fld>
            <a:endParaRPr lang="en-US"/>
          </a:p>
        </p:txBody>
      </p:sp>
    </p:spTree>
    <p:extLst>
      <p:ext uri="{BB962C8B-B14F-4D97-AF65-F5344CB8AC3E}">
        <p14:creationId xmlns:p14="http://schemas.microsoft.com/office/powerpoint/2010/main" val="6270011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Basic Classification in </a:t>
            </a:r>
            <a:r>
              <a:rPr lang="en-US" sz="4800" b="1" dirty="0" err="1" smtClean="0">
                <a:solidFill>
                  <a:srgbClr val="002060"/>
                </a:solidFill>
              </a:rPr>
              <a:t>TensorFlow</a:t>
            </a:r>
            <a:r>
              <a:rPr lang="en-US" sz="4800" b="1" dirty="0" smtClean="0">
                <a:solidFill>
                  <a:srgbClr val="002060"/>
                </a:solidFill>
              </a:rPr>
              <a:t> </a:t>
            </a:r>
            <a:r>
              <a:rPr lang="mr-IN" sz="4800" b="1" dirty="0" smtClean="0">
                <a:solidFill>
                  <a:srgbClr val="002060"/>
                </a:solidFill>
              </a:rPr>
              <a:t>–</a:t>
            </a:r>
            <a:r>
              <a:rPr lang="en-US" sz="4800" b="1" dirty="0" smtClean="0">
                <a:solidFill>
                  <a:srgbClr val="002060"/>
                </a:solidFill>
              </a:rPr>
              <a:t> Steps</a:t>
            </a:r>
            <a:endParaRPr lang="en-US" sz="4800" b="1"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Import the Fashion MNIST Dataset</a:t>
            </a:r>
          </a:p>
          <a:p>
            <a:r>
              <a:rPr lang="en-US" dirty="0" smtClean="0">
                <a:solidFill>
                  <a:srgbClr val="002060"/>
                </a:solidFill>
              </a:rPr>
              <a:t>Explore the Data</a:t>
            </a:r>
          </a:p>
          <a:p>
            <a:r>
              <a:rPr lang="en-US" dirty="0" smtClean="0">
                <a:solidFill>
                  <a:srgbClr val="002060"/>
                </a:solidFill>
              </a:rPr>
              <a:t>Preprocess the Data</a:t>
            </a:r>
          </a:p>
          <a:p>
            <a:r>
              <a:rPr lang="en-US" dirty="0" smtClean="0">
                <a:solidFill>
                  <a:srgbClr val="002060"/>
                </a:solidFill>
              </a:rPr>
              <a:t>Build the Model</a:t>
            </a:r>
          </a:p>
          <a:p>
            <a:r>
              <a:rPr lang="en-US" dirty="0" smtClean="0">
                <a:solidFill>
                  <a:srgbClr val="002060"/>
                </a:solidFill>
              </a:rPr>
              <a:t>Train the Model</a:t>
            </a:r>
          </a:p>
          <a:p>
            <a:r>
              <a:rPr lang="en-US" dirty="0" smtClean="0">
                <a:solidFill>
                  <a:srgbClr val="002060"/>
                </a:solidFill>
              </a:rPr>
              <a:t>Evaluate Accuracy</a:t>
            </a:r>
          </a:p>
          <a:p>
            <a:r>
              <a:rPr lang="en-US" dirty="0" smtClean="0">
                <a:solidFill>
                  <a:srgbClr val="002060"/>
                </a:solidFill>
              </a:rPr>
              <a:t>Make Predictions</a:t>
            </a:r>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43</a:t>
            </a:fld>
            <a:endParaRPr lang="en-US"/>
          </a:p>
        </p:txBody>
      </p:sp>
    </p:spTree>
    <p:extLst>
      <p:ext uri="{BB962C8B-B14F-4D97-AF65-F5344CB8AC3E}">
        <p14:creationId xmlns:p14="http://schemas.microsoft.com/office/powerpoint/2010/main" val="13684756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Basic Classification in </a:t>
            </a:r>
            <a:r>
              <a:rPr lang="en-US" sz="4800" b="1" dirty="0" err="1" smtClean="0">
                <a:solidFill>
                  <a:srgbClr val="002060"/>
                </a:solidFill>
              </a:rPr>
              <a:t>TensorFlow</a:t>
            </a:r>
            <a:endParaRPr lang="en-US" sz="4800" b="1" dirty="0">
              <a:solidFill>
                <a:srgbClr val="002060"/>
              </a:solidFill>
            </a:endParaRPr>
          </a:p>
        </p:txBody>
      </p:sp>
      <p:sp>
        <p:nvSpPr>
          <p:cNvPr id="3" name="Content Placeholder 2"/>
          <p:cNvSpPr>
            <a:spLocks noGrp="1"/>
          </p:cNvSpPr>
          <p:nvPr>
            <p:ph idx="1"/>
          </p:nvPr>
        </p:nvSpPr>
        <p:spPr/>
        <p:txBody>
          <a:bodyPr/>
          <a:lstStyle/>
          <a:p>
            <a:r>
              <a:rPr lang="en-US" sz="2400" dirty="0" smtClean="0">
                <a:solidFill>
                  <a:srgbClr val="002060"/>
                </a:solidFill>
              </a:rPr>
              <a:t>Trains </a:t>
            </a:r>
            <a:r>
              <a:rPr lang="en-US" sz="2400" dirty="0">
                <a:solidFill>
                  <a:srgbClr val="002060"/>
                </a:solidFill>
              </a:rPr>
              <a:t>a neural network model to classify images of clothing, like sneakers and shirts. It's okay if you don't understand all the details, this is a fast-paced overview of a complete </a:t>
            </a:r>
            <a:r>
              <a:rPr lang="en-US" sz="2400" dirty="0" err="1">
                <a:solidFill>
                  <a:srgbClr val="002060"/>
                </a:solidFill>
              </a:rPr>
              <a:t>TensorFlow</a:t>
            </a:r>
            <a:r>
              <a:rPr lang="en-US" sz="2400" dirty="0">
                <a:solidFill>
                  <a:srgbClr val="002060"/>
                </a:solidFill>
              </a:rPr>
              <a:t> program with the details explained as we go.</a:t>
            </a:r>
          </a:p>
          <a:p>
            <a:r>
              <a:rPr lang="en-US" sz="2400" dirty="0">
                <a:solidFill>
                  <a:srgbClr val="002060"/>
                </a:solidFill>
              </a:rPr>
              <a:t>This guide uses </a:t>
            </a:r>
            <a:r>
              <a:rPr lang="en-US" sz="2400" dirty="0">
                <a:solidFill>
                  <a:srgbClr val="002060"/>
                </a:solidFill>
                <a:hlinkClick r:id="rId4"/>
              </a:rPr>
              <a:t>tf.keras</a:t>
            </a:r>
            <a:r>
              <a:rPr lang="en-US" sz="2400" dirty="0">
                <a:solidFill>
                  <a:srgbClr val="002060"/>
                </a:solidFill>
              </a:rPr>
              <a:t>, a high-level API to build and train models in </a:t>
            </a:r>
            <a:r>
              <a:rPr lang="en-US" sz="2400" dirty="0" err="1">
                <a:solidFill>
                  <a:srgbClr val="002060"/>
                </a:solidFill>
              </a:rPr>
              <a:t>TensorFlow</a:t>
            </a:r>
            <a:r>
              <a:rPr lang="en-US" sz="2400" dirty="0" smtClean="0">
                <a:solidFill>
                  <a:srgbClr val="002060"/>
                </a:solidFill>
              </a:rPr>
              <a:t>.</a:t>
            </a:r>
          </a:p>
          <a:p>
            <a:endParaRPr lang="en-US" sz="2400" dirty="0">
              <a:solidFill>
                <a:srgbClr val="002060"/>
              </a:solidFill>
            </a:endParaRPr>
          </a:p>
          <a:p>
            <a:endParaRPr lang="en-US" sz="2400" dirty="0">
              <a:solidFill>
                <a:srgbClr val="002060"/>
              </a:solidFill>
            </a:endParaRPr>
          </a:p>
          <a:p>
            <a:endParaRPr lang="en-US" dirty="0"/>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44</a:t>
            </a:fld>
            <a:endParaRPr lang="en-US"/>
          </a:p>
        </p:txBody>
      </p:sp>
    </p:spTree>
    <p:extLst>
      <p:ext uri="{BB962C8B-B14F-4D97-AF65-F5344CB8AC3E}">
        <p14:creationId xmlns:p14="http://schemas.microsoft.com/office/powerpoint/2010/main" val="19736858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Demo in </a:t>
            </a:r>
            <a:r>
              <a:rPr lang="en-US" sz="4800" b="1" dirty="0" err="1" smtClean="0">
                <a:solidFill>
                  <a:srgbClr val="002060"/>
                </a:solidFill>
              </a:rPr>
              <a:t>Colab</a:t>
            </a:r>
            <a:r>
              <a:rPr lang="en-US" sz="4800" b="1" dirty="0" smtClean="0">
                <a:solidFill>
                  <a:srgbClr val="002060"/>
                </a:solidFill>
              </a:rPr>
              <a:t> </a:t>
            </a:r>
            <a:endParaRPr lang="en-US" sz="4800" b="1" dirty="0">
              <a:solidFill>
                <a:srgbClr val="002060"/>
              </a:solidFill>
            </a:endParaRPr>
          </a:p>
        </p:txBody>
      </p:sp>
      <p:sp>
        <p:nvSpPr>
          <p:cNvPr id="3" name="Content Placeholder 2"/>
          <p:cNvSpPr>
            <a:spLocks noGrp="1"/>
          </p:cNvSpPr>
          <p:nvPr>
            <p:ph idx="1"/>
          </p:nvPr>
        </p:nvSpPr>
        <p:spPr/>
        <p:txBody>
          <a:bodyPr/>
          <a:lstStyle/>
          <a:p>
            <a:endParaRPr lang="en-US" sz="2400" dirty="0">
              <a:solidFill>
                <a:srgbClr val="002060"/>
              </a:solidFill>
            </a:endParaRPr>
          </a:p>
          <a:p>
            <a:r>
              <a:rPr lang="en-US" sz="2400" dirty="0" err="1" smtClean="0">
                <a:solidFill>
                  <a:srgbClr val="002060"/>
                </a:solidFill>
              </a:rPr>
              <a:t>Colab</a:t>
            </a:r>
            <a:r>
              <a:rPr lang="en-US" sz="2400" dirty="0" smtClean="0">
                <a:solidFill>
                  <a:srgbClr val="002060"/>
                </a:solidFill>
              </a:rPr>
              <a:t> is the Resource provided by Google to write and test code on web.</a:t>
            </a:r>
          </a:p>
          <a:p>
            <a:r>
              <a:rPr lang="en-US" sz="2400" dirty="0" smtClean="0">
                <a:solidFill>
                  <a:srgbClr val="002060"/>
                </a:solidFill>
                <a:hlinkClick r:id="rId4"/>
              </a:rPr>
              <a:t>https://colab.research.google.com/github/tensorflow/docs/blob/master/site/en/tutorials/keras/basic_classification.ipynb - scrollTo=vasWnqRgy1H4</a:t>
            </a:r>
            <a:endParaRPr lang="en-US" sz="2400" dirty="0">
              <a:solidFill>
                <a:srgbClr val="002060"/>
              </a:solidFill>
            </a:endParaRPr>
          </a:p>
          <a:p>
            <a:endParaRPr lang="en-US" sz="2400" dirty="0">
              <a:solidFill>
                <a:srgbClr val="002060"/>
              </a:solidFill>
            </a:endParaRPr>
          </a:p>
          <a:p>
            <a:endParaRPr lang="en-US" dirty="0"/>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45</a:t>
            </a:fld>
            <a:endParaRPr lang="en-US"/>
          </a:p>
        </p:txBody>
      </p:sp>
    </p:spTree>
    <p:extLst>
      <p:ext uri="{BB962C8B-B14F-4D97-AF65-F5344CB8AC3E}">
        <p14:creationId xmlns:p14="http://schemas.microsoft.com/office/powerpoint/2010/main" val="21042237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smtClean="0">
                <a:solidFill>
                  <a:srgbClr val="002060"/>
                </a:solidFill>
              </a:rPr>
              <a:t>Learning Math</a:t>
            </a:r>
            <a:endParaRPr lang="en-US" sz="3600" b="1" dirty="0">
              <a:solidFill>
                <a:srgbClr val="002060"/>
              </a:solidFill>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solidFill>
                  <a:srgbClr val="002060"/>
                </a:solidFill>
              </a:rPr>
              <a:t/>
            </a:r>
            <a:br>
              <a:rPr lang="en-US" b="1" dirty="0">
                <a:solidFill>
                  <a:srgbClr val="002060"/>
                </a:solidFill>
              </a:rPr>
            </a:br>
            <a:r>
              <a:rPr lang="en-US" b="1" dirty="0" smtClean="0">
                <a:solidFill>
                  <a:srgbClr val="002060"/>
                </a:solidFill>
              </a:rPr>
              <a:t>Linear </a:t>
            </a:r>
            <a:r>
              <a:rPr lang="en-US" b="1" dirty="0">
                <a:solidFill>
                  <a:srgbClr val="002060"/>
                </a:solidFill>
              </a:rPr>
              <a:t>Algebra</a:t>
            </a:r>
          </a:p>
          <a:p>
            <a:pPr marL="457200" lvl="1" indent="0">
              <a:buNone/>
            </a:pPr>
            <a:r>
              <a:rPr lang="en-US" dirty="0" smtClean="0">
                <a:solidFill>
                  <a:srgbClr val="002060"/>
                </a:solidFill>
                <a:hlinkClick r:id="rId4"/>
              </a:rPr>
              <a:t>https</a:t>
            </a:r>
            <a:r>
              <a:rPr lang="en-US" dirty="0">
                <a:solidFill>
                  <a:srgbClr val="002060"/>
                </a:solidFill>
                <a:hlinkClick r:id="rId4"/>
              </a:rPr>
              <a:t>://</a:t>
            </a:r>
            <a:r>
              <a:rPr lang="en-US" dirty="0" smtClean="0">
                <a:solidFill>
                  <a:srgbClr val="002060"/>
                </a:solidFill>
                <a:hlinkClick r:id="rId4"/>
              </a:rPr>
              <a:t>www.youtube.com/watch?v=kjBOesZCoqc&amp;index=1&amp;list=PLZHQObOWTQDPD3MizzM2xVFitgF8hE_ab</a:t>
            </a:r>
            <a:endParaRPr lang="en-US" dirty="0" smtClean="0">
              <a:solidFill>
                <a:srgbClr val="002060"/>
              </a:solidFill>
            </a:endParaRPr>
          </a:p>
          <a:p>
            <a:pPr marL="457200" lvl="1" indent="0">
              <a:buNone/>
            </a:pPr>
            <a:endParaRPr lang="en-US" dirty="0">
              <a:solidFill>
                <a:srgbClr val="002060"/>
              </a:solidFill>
              <a:hlinkClick r:id="rId5"/>
            </a:endParaRPr>
          </a:p>
          <a:p>
            <a:pPr marL="457200" lvl="1" indent="0">
              <a:buNone/>
            </a:pPr>
            <a:r>
              <a:rPr lang="en-US" dirty="0" smtClean="0">
                <a:solidFill>
                  <a:srgbClr val="002060"/>
                </a:solidFill>
                <a:hlinkClick r:id="rId5"/>
              </a:rPr>
              <a:t>https</a:t>
            </a:r>
            <a:r>
              <a:rPr lang="en-US" dirty="0">
                <a:solidFill>
                  <a:srgbClr val="002060"/>
                </a:solidFill>
                <a:hlinkClick r:id="rId5"/>
              </a:rPr>
              <a:t>://ocw.mit.edu/courses/mathematics/18-06-linear-algebra-spring-2010/</a:t>
            </a:r>
            <a:endParaRPr lang="en-US" dirty="0">
              <a:solidFill>
                <a:srgbClr val="002060"/>
              </a:solidFill>
            </a:endParaRPr>
          </a:p>
          <a:p>
            <a:pPr marL="0" indent="0">
              <a:buNone/>
            </a:pPr>
            <a:r>
              <a:rPr lang="en-US" b="1" dirty="0" smtClean="0">
                <a:solidFill>
                  <a:srgbClr val="002060"/>
                </a:solidFill>
              </a:rPr>
              <a:t>Calculus</a:t>
            </a:r>
            <a:endParaRPr lang="en-US" b="1" dirty="0">
              <a:solidFill>
                <a:srgbClr val="002060"/>
              </a:solidFill>
            </a:endParaRPr>
          </a:p>
          <a:p>
            <a:pPr marL="457200" lvl="1" indent="0">
              <a:buNone/>
            </a:pPr>
            <a:r>
              <a:rPr lang="en-US" dirty="0">
                <a:solidFill>
                  <a:srgbClr val="002060"/>
                </a:solidFill>
                <a:hlinkClick r:id="rId6"/>
              </a:rPr>
              <a:t>https://www.youtube.com/playlist?list=PLZHQObOWTQDMsr9K-rj53DwVRMYO3t5Yr</a:t>
            </a:r>
            <a:endParaRPr lang="en-US" dirty="0">
              <a:solidFill>
                <a:srgbClr val="002060"/>
              </a:solidFill>
            </a:endParaRPr>
          </a:p>
          <a:p>
            <a:pPr marL="0" indent="0">
              <a:buNone/>
            </a:pPr>
            <a:r>
              <a:rPr lang="en-US" b="1" dirty="0" smtClean="0">
                <a:solidFill>
                  <a:srgbClr val="002060"/>
                </a:solidFill>
              </a:rPr>
              <a:t>Probability</a:t>
            </a:r>
            <a:endParaRPr lang="en-US" b="1" dirty="0">
              <a:solidFill>
                <a:srgbClr val="002060"/>
              </a:solidFill>
            </a:endParaRPr>
          </a:p>
          <a:p>
            <a:pPr marL="457200" lvl="1" indent="0">
              <a:buNone/>
            </a:pPr>
            <a:r>
              <a:rPr lang="en-US" dirty="0">
                <a:solidFill>
                  <a:srgbClr val="002060"/>
                </a:solidFill>
                <a:hlinkClick r:id="rId7"/>
              </a:rPr>
              <a:t>https://www.edx.org/course/introduction-probability-science-mitx-6-041x-2</a:t>
            </a:r>
            <a:endParaRPr lang="en-US" dirty="0">
              <a:solidFill>
                <a:srgbClr val="002060"/>
              </a:solidFill>
            </a:endParaRPr>
          </a:p>
          <a:p>
            <a:pPr marL="0" indent="0">
              <a:buNone/>
            </a:pPr>
            <a:r>
              <a:rPr lang="en-US" b="1" dirty="0" smtClean="0">
                <a:solidFill>
                  <a:srgbClr val="002060"/>
                </a:solidFill>
              </a:rPr>
              <a:t>Algorithms</a:t>
            </a:r>
            <a:endParaRPr lang="en-US" b="1" dirty="0">
              <a:solidFill>
                <a:srgbClr val="002060"/>
              </a:solidFill>
            </a:endParaRPr>
          </a:p>
          <a:p>
            <a:pPr marL="457200" lvl="1" indent="0">
              <a:buNone/>
            </a:pPr>
            <a:r>
              <a:rPr lang="en-US" dirty="0">
                <a:solidFill>
                  <a:srgbClr val="002060"/>
                </a:solidFill>
                <a:hlinkClick r:id="rId8"/>
              </a:rPr>
              <a:t>https://www.edx.org/course/algorithm-design-analysis-pennx-sd3x</a:t>
            </a:r>
            <a:endParaRPr lang="en-US" dirty="0">
              <a:solidFill>
                <a:srgbClr val="002060"/>
              </a:solidFill>
            </a:endParaRPr>
          </a:p>
          <a:p>
            <a:endParaRPr lang="en-US" dirty="0">
              <a:solidFill>
                <a:srgbClr val="002060"/>
              </a:solidFill>
            </a:endParaRPr>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46</a:t>
            </a:fld>
            <a:endParaRPr lang="en-US"/>
          </a:p>
        </p:txBody>
      </p:sp>
    </p:spTree>
    <p:extLst>
      <p:ext uri="{BB962C8B-B14F-4D97-AF65-F5344CB8AC3E}">
        <p14:creationId xmlns:p14="http://schemas.microsoft.com/office/powerpoint/2010/main" val="15263777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References &amp; Foundations</a:t>
            </a:r>
            <a:endParaRPr lang="en-US" sz="4800" b="1" dirty="0">
              <a:solidFill>
                <a:srgbClr val="002060"/>
              </a:solidFill>
            </a:endParaRPr>
          </a:p>
        </p:txBody>
      </p:sp>
      <p:sp>
        <p:nvSpPr>
          <p:cNvPr id="3" name="Content Placeholder 2"/>
          <p:cNvSpPr>
            <a:spLocks noGrp="1"/>
          </p:cNvSpPr>
          <p:nvPr>
            <p:ph idx="1"/>
          </p:nvPr>
        </p:nvSpPr>
        <p:spPr/>
        <p:txBody>
          <a:bodyPr>
            <a:normAutofit lnSpcReduction="10000"/>
          </a:bodyPr>
          <a:lstStyle/>
          <a:p>
            <a:pPr marL="0" indent="0">
              <a:buNone/>
            </a:pPr>
            <a:r>
              <a:rPr lang="en-US" sz="2400" b="1" dirty="0" smtClean="0">
                <a:solidFill>
                  <a:srgbClr val="002060"/>
                </a:solidFill>
              </a:rPr>
              <a:t>Programming</a:t>
            </a:r>
          </a:p>
          <a:p>
            <a:r>
              <a:rPr lang="en-US" sz="2000" dirty="0">
                <a:solidFill>
                  <a:srgbClr val="002060"/>
                </a:solidFill>
              </a:rPr>
              <a:t>Syntax and basic concepts: </a:t>
            </a:r>
            <a:r>
              <a:rPr lang="en-US" sz="2000" u="sng" dirty="0">
                <a:solidFill>
                  <a:srgbClr val="002060"/>
                </a:solidFill>
                <a:hlinkClick r:id="rId4"/>
              </a:rPr>
              <a:t>Google’s Python Class</a:t>
            </a:r>
            <a:r>
              <a:rPr lang="en-US" sz="2000" dirty="0">
                <a:solidFill>
                  <a:srgbClr val="002060"/>
                </a:solidFill>
              </a:rPr>
              <a:t>, </a:t>
            </a:r>
            <a:r>
              <a:rPr lang="en-US" sz="2000" u="sng" dirty="0">
                <a:solidFill>
                  <a:srgbClr val="002060"/>
                </a:solidFill>
                <a:hlinkClick r:id="rId5"/>
              </a:rPr>
              <a:t>Learn Python the Hard </a:t>
            </a:r>
            <a:r>
              <a:rPr lang="en-US" sz="2000" u="sng" dirty="0" err="1">
                <a:solidFill>
                  <a:srgbClr val="002060"/>
                </a:solidFill>
                <a:hlinkClick r:id="rId5"/>
              </a:rPr>
              <a:t>Way</a:t>
            </a:r>
            <a:r>
              <a:rPr lang="en-US" sz="2000" dirty="0" err="1">
                <a:solidFill>
                  <a:srgbClr val="002060"/>
                </a:solidFill>
              </a:rPr>
              <a:t>.Practice</a:t>
            </a:r>
            <a:r>
              <a:rPr lang="en-US" sz="2000" dirty="0">
                <a:solidFill>
                  <a:srgbClr val="002060"/>
                </a:solidFill>
              </a:rPr>
              <a:t>: </a:t>
            </a:r>
            <a:r>
              <a:rPr lang="en-US" sz="2000" u="sng" dirty="0">
                <a:solidFill>
                  <a:srgbClr val="002060"/>
                </a:solidFill>
                <a:hlinkClick r:id="rId6"/>
              </a:rPr>
              <a:t>Coderbyte</a:t>
            </a:r>
            <a:r>
              <a:rPr lang="en-US" sz="2000" dirty="0">
                <a:solidFill>
                  <a:srgbClr val="002060"/>
                </a:solidFill>
              </a:rPr>
              <a:t>, </a:t>
            </a:r>
            <a:r>
              <a:rPr lang="en-US" sz="2000" u="sng" dirty="0">
                <a:solidFill>
                  <a:srgbClr val="002060"/>
                </a:solidFill>
                <a:hlinkClick r:id="rId7"/>
              </a:rPr>
              <a:t>Codewars</a:t>
            </a:r>
            <a:r>
              <a:rPr lang="en-US" sz="2000" dirty="0">
                <a:solidFill>
                  <a:srgbClr val="002060"/>
                </a:solidFill>
              </a:rPr>
              <a:t>, </a:t>
            </a:r>
            <a:r>
              <a:rPr lang="en-US" sz="2000" u="sng" dirty="0">
                <a:solidFill>
                  <a:srgbClr val="002060"/>
                </a:solidFill>
                <a:hlinkClick r:id="rId8"/>
              </a:rPr>
              <a:t>HackerRank</a:t>
            </a:r>
            <a:r>
              <a:rPr lang="en-US" sz="2000" dirty="0" smtClean="0">
                <a:solidFill>
                  <a:srgbClr val="002060"/>
                </a:solidFill>
              </a:rPr>
              <a:t>.</a:t>
            </a:r>
          </a:p>
          <a:p>
            <a:endParaRPr lang="en-US" sz="2000" dirty="0">
              <a:solidFill>
                <a:srgbClr val="002060"/>
              </a:solidFill>
            </a:endParaRPr>
          </a:p>
          <a:p>
            <a:pPr marL="0" indent="0">
              <a:buNone/>
            </a:pPr>
            <a:r>
              <a:rPr lang="en-US" sz="2400" b="1" dirty="0">
                <a:solidFill>
                  <a:srgbClr val="002060"/>
                </a:solidFill>
              </a:rPr>
              <a:t>Linear algebra</a:t>
            </a:r>
          </a:p>
          <a:p>
            <a:r>
              <a:rPr lang="en-US" sz="2000" u="sng" dirty="0">
                <a:solidFill>
                  <a:srgbClr val="002060"/>
                </a:solidFill>
                <a:hlinkClick r:id="rId9"/>
              </a:rPr>
              <a:t>Deep Learning Book, Chapter 2: Linear Algebra</a:t>
            </a:r>
            <a:r>
              <a:rPr lang="en-US" sz="2000" dirty="0">
                <a:solidFill>
                  <a:srgbClr val="002060"/>
                </a:solidFill>
              </a:rPr>
              <a:t>. A quick review of the linear algebra concepts relevant to machine </a:t>
            </a:r>
            <a:r>
              <a:rPr lang="en-US" sz="2000" dirty="0" err="1">
                <a:solidFill>
                  <a:srgbClr val="002060"/>
                </a:solidFill>
              </a:rPr>
              <a:t>learning.</a:t>
            </a:r>
            <a:r>
              <a:rPr lang="en-US" sz="2000" u="sng" dirty="0" err="1">
                <a:solidFill>
                  <a:srgbClr val="002060"/>
                </a:solidFill>
                <a:hlinkClick r:id="rId10"/>
              </a:rPr>
              <a:t>A</a:t>
            </a:r>
            <a:r>
              <a:rPr lang="en-US" sz="2000" u="sng" dirty="0">
                <a:solidFill>
                  <a:srgbClr val="002060"/>
                </a:solidFill>
                <a:hlinkClick r:id="rId10"/>
              </a:rPr>
              <a:t> First Course in Linear Model Theory</a:t>
            </a:r>
            <a:r>
              <a:rPr lang="en-US" sz="2000" dirty="0">
                <a:solidFill>
                  <a:srgbClr val="002060"/>
                </a:solidFill>
              </a:rPr>
              <a:t> by </a:t>
            </a:r>
            <a:r>
              <a:rPr lang="en-US" sz="2000" dirty="0" err="1">
                <a:solidFill>
                  <a:srgbClr val="002060"/>
                </a:solidFill>
              </a:rPr>
              <a:t>Nalini</a:t>
            </a:r>
            <a:r>
              <a:rPr lang="en-US" sz="2000" dirty="0">
                <a:solidFill>
                  <a:srgbClr val="002060"/>
                </a:solidFill>
              </a:rPr>
              <a:t> </a:t>
            </a:r>
            <a:r>
              <a:rPr lang="en-US" sz="2000" dirty="0" err="1">
                <a:solidFill>
                  <a:srgbClr val="002060"/>
                </a:solidFill>
              </a:rPr>
              <a:t>Ravishanker</a:t>
            </a:r>
            <a:r>
              <a:rPr lang="en-US" sz="2000" dirty="0">
                <a:solidFill>
                  <a:srgbClr val="002060"/>
                </a:solidFill>
              </a:rPr>
              <a:t> and Dipak </a:t>
            </a:r>
            <a:r>
              <a:rPr lang="en-US" sz="2000" dirty="0" err="1">
                <a:solidFill>
                  <a:srgbClr val="002060"/>
                </a:solidFill>
              </a:rPr>
              <a:t>Dey</a:t>
            </a:r>
            <a:r>
              <a:rPr lang="en-US" sz="2000" dirty="0">
                <a:solidFill>
                  <a:srgbClr val="002060"/>
                </a:solidFill>
              </a:rPr>
              <a:t>. Textbook introducing linear algebra in a statistical context. </a:t>
            </a:r>
            <a:endParaRPr lang="en-US" sz="2000" dirty="0" smtClean="0">
              <a:solidFill>
                <a:srgbClr val="002060"/>
              </a:solidFill>
            </a:endParaRPr>
          </a:p>
          <a:p>
            <a:endParaRPr lang="en-US" sz="2000" dirty="0">
              <a:solidFill>
                <a:srgbClr val="002060"/>
              </a:solidFill>
            </a:endParaRPr>
          </a:p>
          <a:p>
            <a:pPr marL="0" indent="0">
              <a:lnSpc>
                <a:spcPct val="100000"/>
              </a:lnSpc>
              <a:buNone/>
            </a:pPr>
            <a:r>
              <a:rPr lang="en-US" sz="2400" b="1" dirty="0">
                <a:solidFill>
                  <a:srgbClr val="002060"/>
                </a:solidFill>
              </a:rPr>
              <a:t>Probability and Statistics</a:t>
            </a:r>
          </a:p>
          <a:p>
            <a:r>
              <a:rPr lang="en-US" sz="2000" u="sng" dirty="0">
                <a:solidFill>
                  <a:srgbClr val="002060"/>
                </a:solidFill>
                <a:hlinkClick r:id="rId11"/>
              </a:rPr>
              <a:t>All of Statistics: A Concise Course in Statistical Inference</a:t>
            </a:r>
            <a:r>
              <a:rPr lang="en-US" sz="2000" dirty="0">
                <a:solidFill>
                  <a:srgbClr val="002060"/>
                </a:solidFill>
              </a:rPr>
              <a:t>, by Larry Wasserman. Introductory text on statistics.</a:t>
            </a:r>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47</a:t>
            </a:fld>
            <a:endParaRPr lang="en-US"/>
          </a:p>
        </p:txBody>
      </p:sp>
    </p:spTree>
    <p:extLst>
      <p:ext uri="{BB962C8B-B14F-4D97-AF65-F5344CB8AC3E}">
        <p14:creationId xmlns:p14="http://schemas.microsoft.com/office/powerpoint/2010/main" val="10526290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References &amp; Foundations</a:t>
            </a:r>
            <a:endParaRPr lang="en-US" sz="4800" b="1" dirty="0">
              <a:solidFill>
                <a:srgbClr val="002060"/>
              </a:solidFill>
            </a:endParaRPr>
          </a:p>
        </p:txBody>
      </p:sp>
      <p:sp>
        <p:nvSpPr>
          <p:cNvPr id="3" name="Content Placeholder 2"/>
          <p:cNvSpPr>
            <a:spLocks noGrp="1"/>
          </p:cNvSpPr>
          <p:nvPr>
            <p:ph idx="1"/>
          </p:nvPr>
        </p:nvSpPr>
        <p:spPr/>
        <p:txBody>
          <a:bodyPr>
            <a:normAutofit/>
          </a:bodyPr>
          <a:lstStyle/>
          <a:p>
            <a:pPr marL="0" indent="0">
              <a:buNone/>
            </a:pPr>
            <a:r>
              <a:rPr lang="en-US" sz="2400" b="1" dirty="0" smtClean="0">
                <a:solidFill>
                  <a:srgbClr val="002060"/>
                </a:solidFill>
              </a:rPr>
              <a:t>Calculus</a:t>
            </a:r>
          </a:p>
          <a:p>
            <a:r>
              <a:rPr lang="en-US" sz="2000" dirty="0">
                <a:solidFill>
                  <a:srgbClr val="002060"/>
                </a:solidFill>
              </a:rPr>
              <a:t>Khan Academy: </a:t>
            </a:r>
            <a:r>
              <a:rPr lang="en-US" sz="2000" u="sng" dirty="0">
                <a:solidFill>
                  <a:srgbClr val="002060"/>
                </a:solidFill>
                <a:hlinkClick r:id="rId4"/>
              </a:rPr>
              <a:t>Differential Calculus</a:t>
            </a:r>
            <a:r>
              <a:rPr lang="en-US" sz="2000" dirty="0">
                <a:solidFill>
                  <a:srgbClr val="002060"/>
                </a:solidFill>
              </a:rPr>
              <a:t>. Or, any introductory calculus course or textbook</a:t>
            </a:r>
            <a:r>
              <a:rPr lang="en-US" sz="2000" dirty="0" smtClean="0">
                <a:solidFill>
                  <a:srgbClr val="002060"/>
                </a:solidFill>
              </a:rPr>
              <a:t>.</a:t>
            </a:r>
          </a:p>
          <a:p>
            <a:endParaRPr lang="en-US" sz="2000" dirty="0">
              <a:solidFill>
                <a:srgbClr val="002060"/>
              </a:solidFill>
            </a:endParaRPr>
          </a:p>
          <a:p>
            <a:pPr marL="0" indent="0">
              <a:buNone/>
            </a:pPr>
            <a:r>
              <a:rPr lang="en-US" sz="2400" b="1" dirty="0" smtClean="0">
                <a:solidFill>
                  <a:srgbClr val="002060"/>
                </a:solidFill>
              </a:rPr>
              <a:t>Machine Learning</a:t>
            </a:r>
            <a:endParaRPr lang="en-US" sz="2400" b="1" dirty="0">
              <a:solidFill>
                <a:srgbClr val="002060"/>
              </a:solidFill>
            </a:endParaRPr>
          </a:p>
          <a:p>
            <a:r>
              <a:rPr lang="en-US" sz="2000" dirty="0" smtClean="0">
                <a:solidFill>
                  <a:srgbClr val="002060"/>
                </a:solidFill>
              </a:rPr>
              <a:t>Andrew </a:t>
            </a:r>
            <a:r>
              <a:rPr lang="en-US" sz="2000" dirty="0">
                <a:solidFill>
                  <a:srgbClr val="002060"/>
                </a:solidFill>
              </a:rPr>
              <a:t>Ng’s </a:t>
            </a:r>
            <a:r>
              <a:rPr lang="en-US" sz="2000" u="sng" dirty="0">
                <a:solidFill>
                  <a:srgbClr val="002060"/>
                </a:solidFill>
                <a:hlinkClick r:id="rId5"/>
              </a:rPr>
              <a:t>Machine Learning</a:t>
            </a:r>
            <a:r>
              <a:rPr lang="en-US" sz="2000" dirty="0">
                <a:solidFill>
                  <a:srgbClr val="002060"/>
                </a:solidFill>
              </a:rPr>
              <a:t> course on Coursera </a:t>
            </a:r>
            <a:r>
              <a:rPr lang="en-US" sz="2000" dirty="0" smtClean="0">
                <a:solidFill>
                  <a:srgbClr val="002060"/>
                </a:solidFill>
              </a:rPr>
              <a:t>Data </a:t>
            </a:r>
            <a:r>
              <a:rPr lang="en-US" sz="2000" dirty="0">
                <a:solidFill>
                  <a:srgbClr val="002060"/>
                </a:solidFill>
              </a:rPr>
              <a:t>science </a:t>
            </a:r>
            <a:r>
              <a:rPr lang="en-US" sz="2000" dirty="0" err="1">
                <a:solidFill>
                  <a:srgbClr val="002060"/>
                </a:solidFill>
              </a:rPr>
              <a:t>bootcamps</a:t>
            </a:r>
            <a:r>
              <a:rPr lang="en-US" sz="2000" dirty="0">
                <a:solidFill>
                  <a:srgbClr val="002060"/>
                </a:solidFill>
              </a:rPr>
              <a:t>: </a:t>
            </a:r>
            <a:endParaRPr lang="en-US" sz="2000" dirty="0" smtClean="0">
              <a:solidFill>
                <a:srgbClr val="002060"/>
              </a:solidFill>
            </a:endParaRPr>
          </a:p>
          <a:p>
            <a:r>
              <a:rPr lang="en-US" sz="2000" dirty="0" smtClean="0">
                <a:solidFill>
                  <a:srgbClr val="002060"/>
                </a:solidFill>
              </a:rPr>
              <a:t>Textbook</a:t>
            </a:r>
            <a:r>
              <a:rPr lang="en-US" sz="2000" b="1" dirty="0" smtClean="0">
                <a:solidFill>
                  <a:srgbClr val="002060"/>
                </a:solidFill>
              </a:rPr>
              <a:t> - </a:t>
            </a:r>
            <a:r>
              <a:rPr lang="en-US" sz="2000" u="sng" dirty="0" smtClean="0">
                <a:solidFill>
                  <a:srgbClr val="002060"/>
                </a:solidFill>
                <a:hlinkClick r:id="rId6"/>
              </a:rPr>
              <a:t>An </a:t>
            </a:r>
            <a:r>
              <a:rPr lang="en-US" sz="2000" u="sng" dirty="0">
                <a:solidFill>
                  <a:srgbClr val="002060"/>
                </a:solidFill>
                <a:hlinkClick r:id="rId6"/>
              </a:rPr>
              <a:t>Introduction to Statistical Learning</a:t>
            </a:r>
            <a:r>
              <a:rPr lang="en-US" sz="2000" dirty="0">
                <a:solidFill>
                  <a:srgbClr val="002060"/>
                </a:solidFill>
              </a:rPr>
              <a:t> by Gareth James et al. Excellent reference for essential machine learning concepts, available free online.</a:t>
            </a:r>
          </a:p>
          <a:p>
            <a:pPr marL="0" indent="0">
              <a:lnSpc>
                <a:spcPct val="100000"/>
              </a:lnSpc>
              <a:buNone/>
            </a:pPr>
            <a:r>
              <a:rPr lang="en-US" sz="2400" b="1" dirty="0" smtClean="0">
                <a:solidFill>
                  <a:srgbClr val="002060"/>
                </a:solidFill>
              </a:rPr>
              <a:t>Deep Learning</a:t>
            </a:r>
            <a:endParaRPr lang="en-US" sz="2400" b="1" dirty="0">
              <a:solidFill>
                <a:srgbClr val="002060"/>
              </a:solidFill>
            </a:endParaRPr>
          </a:p>
          <a:p>
            <a:r>
              <a:rPr lang="en-US" sz="2000" u="sng" dirty="0">
                <a:solidFill>
                  <a:srgbClr val="002060"/>
                </a:solidFill>
                <a:hlinkClick r:id="rId7"/>
              </a:rPr>
              <a:t>Deeplearning.ai</a:t>
            </a:r>
            <a:r>
              <a:rPr lang="en-US" sz="2000" dirty="0">
                <a:solidFill>
                  <a:srgbClr val="002060"/>
                </a:solidFill>
              </a:rPr>
              <a:t>, Andrew Ng’s introductory deep learning course.</a:t>
            </a:r>
            <a:r>
              <a:rPr lang="en-US" sz="2000" u="sng" dirty="0">
                <a:solidFill>
                  <a:srgbClr val="002060"/>
                </a:solidFill>
                <a:hlinkClick r:id="rId8"/>
              </a:rPr>
              <a:t>CS231n: Convolutional Neural Networks for Visual Recognition</a:t>
            </a:r>
            <a:r>
              <a:rPr lang="en-US" sz="2000" dirty="0">
                <a:solidFill>
                  <a:srgbClr val="002060"/>
                </a:solidFill>
              </a:rPr>
              <a:t>, Stanford’s deep learning course. Helpful for building foundations, with engaging lectures and illustrative problem sets.</a:t>
            </a:r>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48</a:t>
            </a:fld>
            <a:endParaRPr lang="en-US"/>
          </a:p>
        </p:txBody>
      </p:sp>
    </p:spTree>
    <p:extLst>
      <p:ext uri="{BB962C8B-B14F-4D97-AF65-F5344CB8AC3E}">
        <p14:creationId xmlns:p14="http://schemas.microsoft.com/office/powerpoint/2010/main" val="19083718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Conclusion</a:t>
            </a:r>
            <a:endParaRPr lang="en-US" sz="4800" b="1" dirty="0">
              <a:solidFill>
                <a:srgbClr val="002060"/>
              </a:solidFill>
            </a:endParaRPr>
          </a:p>
        </p:txBody>
      </p:sp>
      <p:sp>
        <p:nvSpPr>
          <p:cNvPr id="3" name="Content Placeholder 2"/>
          <p:cNvSpPr>
            <a:spLocks noGrp="1"/>
          </p:cNvSpPr>
          <p:nvPr>
            <p:ph idx="1"/>
          </p:nvPr>
        </p:nvSpPr>
        <p:spPr/>
        <p:txBody>
          <a:bodyPr>
            <a:normAutofit/>
          </a:bodyPr>
          <a:lstStyle/>
          <a:p>
            <a:pPr marL="0" indent="0">
              <a:lnSpc>
                <a:spcPct val="100000"/>
              </a:lnSpc>
              <a:buNone/>
            </a:pPr>
            <a:endParaRPr lang="en-US" sz="2400" b="1" dirty="0" smtClean="0">
              <a:solidFill>
                <a:srgbClr val="002060"/>
              </a:solidFill>
            </a:endParaRPr>
          </a:p>
          <a:p>
            <a:pPr>
              <a:lnSpc>
                <a:spcPct val="100000"/>
              </a:lnSpc>
              <a:buFont typeface="Wingdings" charset="2"/>
              <a:buChar char="Ø"/>
            </a:pPr>
            <a:r>
              <a:rPr lang="en-US" sz="2400" dirty="0" smtClean="0">
                <a:solidFill>
                  <a:srgbClr val="002060"/>
                </a:solidFill>
              </a:rPr>
              <a:t>Introduction to Artificial Intelligence, Machine Learning and Deep Learning</a:t>
            </a:r>
          </a:p>
          <a:p>
            <a:pPr>
              <a:lnSpc>
                <a:spcPct val="100000"/>
              </a:lnSpc>
              <a:buFont typeface="Wingdings" charset="2"/>
              <a:buChar char="Ø"/>
            </a:pPr>
            <a:r>
              <a:rPr lang="en-US" sz="2400" dirty="0" smtClean="0">
                <a:solidFill>
                  <a:srgbClr val="002060"/>
                </a:solidFill>
              </a:rPr>
              <a:t>Important Algorithms</a:t>
            </a:r>
          </a:p>
          <a:p>
            <a:pPr>
              <a:lnSpc>
                <a:spcPct val="100000"/>
              </a:lnSpc>
              <a:buFont typeface="Wingdings" charset="2"/>
              <a:buChar char="Ø"/>
            </a:pPr>
            <a:r>
              <a:rPr lang="en-US" sz="2400" dirty="0" smtClean="0">
                <a:solidFill>
                  <a:srgbClr val="002060"/>
                </a:solidFill>
              </a:rPr>
              <a:t>Overview of AI/ML/DL</a:t>
            </a:r>
          </a:p>
          <a:p>
            <a:pPr>
              <a:lnSpc>
                <a:spcPct val="100000"/>
              </a:lnSpc>
              <a:buFont typeface="Wingdings" charset="2"/>
              <a:buChar char="Ø"/>
            </a:pPr>
            <a:r>
              <a:rPr lang="en-US" sz="2400" dirty="0" smtClean="0">
                <a:solidFill>
                  <a:srgbClr val="002060"/>
                </a:solidFill>
              </a:rPr>
              <a:t>Regular Meetups</a:t>
            </a:r>
          </a:p>
          <a:p>
            <a:pPr>
              <a:lnSpc>
                <a:spcPct val="100000"/>
              </a:lnSpc>
              <a:buFont typeface="Wingdings" charset="2"/>
              <a:buChar char="Ø"/>
            </a:pPr>
            <a:r>
              <a:rPr lang="en-US" sz="2400" dirty="0" smtClean="0">
                <a:solidFill>
                  <a:srgbClr val="002060"/>
                </a:solidFill>
              </a:rPr>
              <a:t>Links to Read</a:t>
            </a:r>
          </a:p>
          <a:p>
            <a:pPr marL="0" indent="0">
              <a:lnSpc>
                <a:spcPct val="100000"/>
              </a:lnSpc>
              <a:buNone/>
            </a:pPr>
            <a:endParaRPr lang="en-US" sz="2400" b="1" dirty="0" smtClean="0">
              <a:solidFill>
                <a:srgbClr val="002060"/>
              </a:solidFill>
            </a:endParaRPr>
          </a:p>
          <a:p>
            <a:pPr marL="0" indent="0">
              <a:lnSpc>
                <a:spcPct val="100000"/>
              </a:lnSpc>
              <a:buNone/>
            </a:pPr>
            <a:endParaRPr lang="en-US" sz="2000" dirty="0">
              <a:solidFill>
                <a:srgbClr val="002060"/>
              </a:solidFill>
            </a:endParaRPr>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49</a:t>
            </a:fld>
            <a:endParaRPr lang="en-US"/>
          </a:p>
        </p:txBody>
      </p:sp>
    </p:spTree>
    <p:extLst>
      <p:ext uri="{BB962C8B-B14F-4D97-AF65-F5344CB8AC3E}">
        <p14:creationId xmlns:p14="http://schemas.microsoft.com/office/powerpoint/2010/main" val="844167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Why do we need to study AI?</a:t>
            </a:r>
            <a:endParaRPr lang="en-US" sz="4800" b="1" dirty="0">
              <a:solidFill>
                <a:srgbClr val="002060"/>
              </a:solidFill>
            </a:endParaRPr>
          </a:p>
        </p:txBody>
      </p:sp>
      <p:sp>
        <p:nvSpPr>
          <p:cNvPr id="3" name="Subtitle 2"/>
          <p:cNvSpPr>
            <a:spLocks noGrp="1"/>
          </p:cNvSpPr>
          <p:nvPr>
            <p:ph idx="1"/>
          </p:nvPr>
        </p:nvSpPr>
        <p:spPr/>
        <p:txBody>
          <a:bodyPr/>
          <a:lstStyle/>
          <a:p>
            <a:r>
              <a:rPr lang="en-US" dirty="0">
                <a:solidFill>
                  <a:srgbClr val="002060"/>
                </a:solidFill>
              </a:rPr>
              <a:t>AI has the ability to impact every aspect of our lives. </a:t>
            </a:r>
            <a:endParaRPr lang="en-US" dirty="0" smtClean="0">
              <a:solidFill>
                <a:srgbClr val="002060"/>
              </a:solidFill>
            </a:endParaRPr>
          </a:p>
          <a:p>
            <a:r>
              <a:rPr lang="en-US" dirty="0" smtClean="0">
                <a:solidFill>
                  <a:srgbClr val="002060"/>
                </a:solidFill>
              </a:rPr>
              <a:t>The </a:t>
            </a:r>
            <a:r>
              <a:rPr lang="en-US" dirty="0">
                <a:solidFill>
                  <a:srgbClr val="002060"/>
                </a:solidFill>
              </a:rPr>
              <a:t>field of AI tries to understand patterns and behaviors of entities. </a:t>
            </a:r>
            <a:endParaRPr lang="en-US" dirty="0" smtClean="0">
              <a:solidFill>
                <a:srgbClr val="002060"/>
              </a:solidFill>
            </a:endParaRPr>
          </a:p>
          <a:p>
            <a:r>
              <a:rPr lang="en-US" dirty="0" smtClean="0">
                <a:solidFill>
                  <a:srgbClr val="002060"/>
                </a:solidFill>
              </a:rPr>
              <a:t>With </a:t>
            </a:r>
            <a:r>
              <a:rPr lang="en-US" dirty="0">
                <a:solidFill>
                  <a:srgbClr val="002060"/>
                </a:solidFill>
              </a:rPr>
              <a:t>AI, we want to build smart systems and understand the concept of intelligence as well. </a:t>
            </a:r>
            <a:endParaRPr lang="en-US" dirty="0" smtClean="0">
              <a:solidFill>
                <a:srgbClr val="002060"/>
              </a:solidFill>
            </a:endParaRPr>
          </a:p>
          <a:p>
            <a:r>
              <a:rPr lang="en-US" dirty="0" smtClean="0">
                <a:solidFill>
                  <a:srgbClr val="002060"/>
                </a:solidFill>
              </a:rPr>
              <a:t>The </a:t>
            </a:r>
            <a:r>
              <a:rPr lang="en-US" dirty="0">
                <a:solidFill>
                  <a:srgbClr val="002060"/>
                </a:solidFill>
              </a:rPr>
              <a:t>intelligent systems that we construct are very useful in understanding how an intelligent system like our brain goes about constructing another intelligent system. </a:t>
            </a:r>
          </a:p>
          <a:p>
            <a:endParaRPr lang="en-US" dirty="0"/>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5</a:t>
            </a:fld>
            <a:endParaRPr lang="en-US"/>
          </a:p>
        </p:txBody>
      </p:sp>
    </p:spTree>
    <p:extLst>
      <p:ext uri="{BB962C8B-B14F-4D97-AF65-F5344CB8AC3E}">
        <p14:creationId xmlns:p14="http://schemas.microsoft.com/office/powerpoint/2010/main" val="980717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Disclaimer	</a:t>
            </a:r>
            <a:endParaRPr lang="en-US" sz="4800" b="1" dirty="0">
              <a:solidFill>
                <a:srgbClr val="002060"/>
              </a:solidFill>
            </a:endParaRPr>
          </a:p>
        </p:txBody>
      </p:sp>
      <p:sp>
        <p:nvSpPr>
          <p:cNvPr id="3" name="Content Placeholder 2"/>
          <p:cNvSpPr>
            <a:spLocks noGrp="1"/>
          </p:cNvSpPr>
          <p:nvPr>
            <p:ph idx="1"/>
          </p:nvPr>
        </p:nvSpPr>
        <p:spPr/>
        <p:txBody>
          <a:bodyPr>
            <a:normAutofit/>
          </a:bodyPr>
          <a:lstStyle/>
          <a:p>
            <a:pPr marL="0" indent="0">
              <a:lnSpc>
                <a:spcPct val="100000"/>
              </a:lnSpc>
              <a:buNone/>
            </a:pPr>
            <a:endParaRPr lang="en-US" sz="2400" b="1" dirty="0" smtClean="0">
              <a:solidFill>
                <a:srgbClr val="002060"/>
              </a:solidFill>
            </a:endParaRPr>
          </a:p>
          <a:p>
            <a:pPr marL="0" indent="0">
              <a:lnSpc>
                <a:spcPct val="100000"/>
              </a:lnSpc>
              <a:buNone/>
            </a:pPr>
            <a:r>
              <a:rPr lang="en-US" sz="2400" b="1" i="1" dirty="0" smtClean="0">
                <a:solidFill>
                  <a:srgbClr val="00B050"/>
                </a:solidFill>
              </a:rPr>
              <a:t>All Images got it from Public websites and authorized to present. No violation of copy rights or plagiarism.</a:t>
            </a:r>
          </a:p>
          <a:p>
            <a:pPr marL="0" indent="0">
              <a:lnSpc>
                <a:spcPct val="100000"/>
              </a:lnSpc>
              <a:buNone/>
            </a:pPr>
            <a:endParaRPr lang="en-US" sz="2000" dirty="0">
              <a:solidFill>
                <a:srgbClr val="002060"/>
              </a:solidFill>
            </a:endParaRPr>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50</a:t>
            </a:fld>
            <a:endParaRPr lang="en-US"/>
          </a:p>
        </p:txBody>
      </p:sp>
    </p:spTree>
    <p:extLst>
      <p:ext uri="{BB962C8B-B14F-4D97-AF65-F5344CB8AC3E}">
        <p14:creationId xmlns:p14="http://schemas.microsoft.com/office/powerpoint/2010/main" val="21460079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170" y="2643630"/>
            <a:ext cx="10515600" cy="1325563"/>
          </a:xfrm>
        </p:spPr>
        <p:txBody>
          <a:bodyPr>
            <a:normAutofit/>
          </a:bodyPr>
          <a:lstStyle/>
          <a:p>
            <a:pPr algn="ctr"/>
            <a:r>
              <a:rPr lang="en-US" sz="7200" b="1" dirty="0" smtClean="0">
                <a:solidFill>
                  <a:srgbClr val="00B050"/>
                </a:solidFill>
              </a:rPr>
              <a:t>Questions</a:t>
            </a:r>
            <a:endParaRPr lang="en-US" sz="7200" b="1" dirty="0">
              <a:solidFill>
                <a:srgbClr val="00B050"/>
              </a:solidFill>
            </a:endParaRPr>
          </a:p>
        </p:txBody>
      </p:sp>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4" name="Slide Number Placeholder 3"/>
          <p:cNvSpPr>
            <a:spLocks noGrp="1"/>
          </p:cNvSpPr>
          <p:nvPr>
            <p:ph type="sldNum" sz="quarter" idx="12"/>
          </p:nvPr>
        </p:nvSpPr>
        <p:spPr/>
        <p:txBody>
          <a:bodyPr/>
          <a:lstStyle/>
          <a:p>
            <a:fld id="{4DA60C51-ED63-3541-BBEF-211FD773557B}" type="slidenum">
              <a:rPr lang="en-US" smtClean="0"/>
              <a:t>51</a:t>
            </a:fld>
            <a:endParaRPr lang="en-US"/>
          </a:p>
        </p:txBody>
      </p:sp>
      <p:pic>
        <p:nvPicPr>
          <p:cNvPr id="5" name="Picture 4"/>
          <p:cNvPicPr>
            <a:picLocks noChangeAspect="1"/>
          </p:cNvPicPr>
          <p:nvPr/>
        </p:nvPicPr>
        <p:blipFill>
          <a:blip r:embed="rId2"/>
          <a:stretch>
            <a:fillRect/>
          </a:stretch>
        </p:blipFill>
        <p:spPr>
          <a:xfrm>
            <a:off x="1168400" y="647700"/>
            <a:ext cx="9855200" cy="5562600"/>
          </a:xfrm>
          <a:prstGeom prst="rect">
            <a:avLst/>
          </a:prstGeom>
        </p:spPr>
      </p:pic>
    </p:spTree>
    <p:extLst>
      <p:ext uri="{BB962C8B-B14F-4D97-AF65-F5344CB8AC3E}">
        <p14:creationId xmlns:p14="http://schemas.microsoft.com/office/powerpoint/2010/main" val="18142447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170" y="2643630"/>
            <a:ext cx="10515600" cy="1325563"/>
          </a:xfrm>
        </p:spPr>
        <p:txBody>
          <a:bodyPr>
            <a:normAutofit/>
          </a:bodyPr>
          <a:lstStyle/>
          <a:p>
            <a:pPr algn="ctr"/>
            <a:r>
              <a:rPr lang="en-US" sz="7200" b="1" dirty="0" smtClean="0">
                <a:solidFill>
                  <a:srgbClr val="00B050"/>
                </a:solidFill>
              </a:rPr>
              <a:t>Thank You</a:t>
            </a:r>
            <a:endParaRPr lang="en-US" sz="7200" b="1" dirty="0">
              <a:solidFill>
                <a:srgbClr val="00B050"/>
              </a:solidFill>
            </a:endParaRPr>
          </a:p>
        </p:txBody>
      </p:sp>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4" name="Slide Number Placeholder 3"/>
          <p:cNvSpPr>
            <a:spLocks noGrp="1"/>
          </p:cNvSpPr>
          <p:nvPr>
            <p:ph type="sldNum" sz="quarter" idx="12"/>
          </p:nvPr>
        </p:nvSpPr>
        <p:spPr/>
        <p:txBody>
          <a:bodyPr/>
          <a:lstStyle/>
          <a:p>
            <a:fld id="{4DA60C51-ED63-3541-BBEF-211FD773557B}" type="slidenum">
              <a:rPr lang="en-US" smtClean="0"/>
              <a:t>52</a:t>
            </a:fld>
            <a:endParaRPr lang="en-US"/>
          </a:p>
        </p:txBody>
      </p:sp>
      <p:pic>
        <p:nvPicPr>
          <p:cNvPr id="5" name="Picture 4"/>
          <p:cNvPicPr>
            <a:picLocks noChangeAspect="1"/>
          </p:cNvPicPr>
          <p:nvPr/>
        </p:nvPicPr>
        <p:blipFill>
          <a:blip r:embed="rId2"/>
          <a:stretch>
            <a:fillRect/>
          </a:stretch>
        </p:blipFill>
        <p:spPr>
          <a:xfrm>
            <a:off x="1123950" y="920750"/>
            <a:ext cx="9944100" cy="5016500"/>
          </a:xfrm>
          <a:prstGeom prst="rect">
            <a:avLst/>
          </a:prstGeom>
        </p:spPr>
      </p:pic>
    </p:spTree>
    <p:extLst>
      <p:ext uri="{BB962C8B-B14F-4D97-AF65-F5344CB8AC3E}">
        <p14:creationId xmlns:p14="http://schemas.microsoft.com/office/powerpoint/2010/main" val="992094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How Brain Thinks</a:t>
            </a:r>
            <a:endParaRPr lang="en-US" sz="4800" b="1" dirty="0">
              <a:solidFill>
                <a:srgbClr val="002060"/>
              </a:solidFill>
            </a:endParaRPr>
          </a:p>
        </p:txBody>
      </p:sp>
      <p:pic>
        <p:nvPicPr>
          <p:cNvPr id="4" name="Content Placeholder 3"/>
          <p:cNvPicPr>
            <a:picLocks noGrp="1" noChangeAspect="1"/>
          </p:cNvPicPr>
          <p:nvPr>
            <p:ph idx="1"/>
          </p:nvPr>
        </p:nvPicPr>
        <p:blipFill>
          <a:blip r:embed="rId4"/>
          <a:stretch>
            <a:fillRect/>
          </a:stretch>
        </p:blipFill>
        <p:spPr>
          <a:xfrm>
            <a:off x="728626" y="1586516"/>
            <a:ext cx="6136502" cy="4351338"/>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6</a:t>
            </a:fld>
            <a:endParaRPr lang="en-US"/>
          </a:p>
        </p:txBody>
      </p:sp>
      <p:pic>
        <p:nvPicPr>
          <p:cNvPr id="6" name="Picture 5"/>
          <p:cNvPicPr>
            <a:picLocks noChangeAspect="1"/>
          </p:cNvPicPr>
          <p:nvPr/>
        </p:nvPicPr>
        <p:blipFill rotWithShape="1">
          <a:blip r:embed="rId5"/>
          <a:srcRect l="2118" t="2683"/>
          <a:stretch/>
        </p:blipFill>
        <p:spPr>
          <a:xfrm>
            <a:off x="6482442" y="2318656"/>
            <a:ext cx="5370221" cy="2968895"/>
          </a:xfrm>
          <a:prstGeom prst="rect">
            <a:avLst/>
          </a:prstGeom>
        </p:spPr>
      </p:pic>
    </p:spTree>
    <p:extLst>
      <p:ext uri="{BB962C8B-B14F-4D97-AF65-F5344CB8AC3E}">
        <p14:creationId xmlns:p14="http://schemas.microsoft.com/office/powerpoint/2010/main" val="15780829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How AI Thinks</a:t>
            </a:r>
            <a:endParaRPr lang="en-US" sz="4800" b="1" dirty="0">
              <a:solidFill>
                <a:srgbClr val="002060"/>
              </a:solidFill>
            </a:endParaRPr>
          </a:p>
        </p:txBody>
      </p:sp>
      <p:pic>
        <p:nvPicPr>
          <p:cNvPr id="6" name="Content Placeholder 5"/>
          <p:cNvPicPr>
            <a:picLocks noGrp="1" noChangeAspect="1"/>
          </p:cNvPicPr>
          <p:nvPr>
            <p:ph idx="1"/>
          </p:nvPr>
        </p:nvPicPr>
        <p:blipFill>
          <a:blip r:embed="rId4"/>
          <a:stretch>
            <a:fillRect/>
          </a:stretch>
        </p:blipFill>
        <p:spPr>
          <a:xfrm>
            <a:off x="4737203" y="1825625"/>
            <a:ext cx="2717593" cy="4351338"/>
          </a:xfrm>
          <a:prstGeom prst="rect">
            <a:avLst/>
          </a:prstGeom>
        </p:spPr>
      </p:pic>
      <p:sp>
        <p:nvSpPr>
          <p:cNvPr id="3" name="Footer Placeholder 2"/>
          <p:cNvSpPr>
            <a:spLocks noGrp="1"/>
          </p:cNvSpPr>
          <p:nvPr>
            <p:ph type="ftr" sz="quarter" idx="11"/>
          </p:nvPr>
        </p:nvSpPr>
        <p:spPr/>
        <p:txBody>
          <a:bodyPr/>
          <a:lstStyle/>
          <a:p>
            <a:r>
              <a:rPr lang="en-US" smtClean="0"/>
              <a:t>Columbus - School of AI</a:t>
            </a:r>
            <a:endParaRPr lang="en-US"/>
          </a:p>
        </p:txBody>
      </p:sp>
      <p:sp>
        <p:nvSpPr>
          <p:cNvPr id="4" name="Slide Number Placeholder 3"/>
          <p:cNvSpPr>
            <a:spLocks noGrp="1"/>
          </p:cNvSpPr>
          <p:nvPr>
            <p:ph type="sldNum" sz="quarter" idx="12"/>
          </p:nvPr>
        </p:nvSpPr>
        <p:spPr/>
        <p:txBody>
          <a:bodyPr/>
          <a:lstStyle/>
          <a:p>
            <a:fld id="{4DA60C51-ED63-3541-BBEF-211FD773557B}" type="slidenum">
              <a:rPr lang="en-US" smtClean="0"/>
              <a:t>7</a:t>
            </a:fld>
            <a:endParaRPr lang="en-US"/>
          </a:p>
        </p:txBody>
      </p:sp>
    </p:spTree>
    <p:extLst>
      <p:ext uri="{BB962C8B-B14F-4D97-AF65-F5344CB8AC3E}">
        <p14:creationId xmlns:p14="http://schemas.microsoft.com/office/powerpoint/2010/main" val="9989236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duotone>
              <a:schemeClr val="accent1">
                <a:shade val="45000"/>
                <a:satMod val="135000"/>
              </a:schemeClr>
              <a:prstClr val="white"/>
            </a:duotone>
          </a:blip>
          <a:srcRect/>
          <a:stretch>
            <a:fillRect b="-7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rPr>
              <a:t>Applications of AI</a:t>
            </a:r>
            <a:endParaRPr lang="en-US" sz="4800" b="1"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Computer Vision</a:t>
            </a:r>
          </a:p>
          <a:p>
            <a:r>
              <a:rPr lang="en-US" dirty="0" smtClean="0">
                <a:solidFill>
                  <a:srgbClr val="002060"/>
                </a:solidFill>
              </a:rPr>
              <a:t>Natural Language Processing</a:t>
            </a:r>
          </a:p>
          <a:p>
            <a:r>
              <a:rPr lang="en-US" dirty="0" smtClean="0">
                <a:solidFill>
                  <a:srgbClr val="002060"/>
                </a:solidFill>
              </a:rPr>
              <a:t>Speech Recognition</a:t>
            </a:r>
          </a:p>
          <a:p>
            <a:r>
              <a:rPr lang="en-US" dirty="0" smtClean="0">
                <a:solidFill>
                  <a:srgbClr val="002060"/>
                </a:solidFill>
              </a:rPr>
              <a:t>Expert Systems</a:t>
            </a:r>
          </a:p>
          <a:p>
            <a:r>
              <a:rPr lang="en-US" dirty="0" smtClean="0">
                <a:solidFill>
                  <a:srgbClr val="002060"/>
                </a:solidFill>
              </a:rPr>
              <a:t>Games</a:t>
            </a:r>
          </a:p>
          <a:p>
            <a:r>
              <a:rPr lang="en-US" dirty="0" smtClean="0">
                <a:solidFill>
                  <a:srgbClr val="002060"/>
                </a:solidFill>
              </a:rPr>
              <a:t>Robotics</a:t>
            </a:r>
          </a:p>
          <a:p>
            <a:endParaRPr lang="en-US" dirty="0"/>
          </a:p>
        </p:txBody>
      </p:sp>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5" name="Slide Number Placeholder 4"/>
          <p:cNvSpPr>
            <a:spLocks noGrp="1"/>
          </p:cNvSpPr>
          <p:nvPr>
            <p:ph type="sldNum" sz="quarter" idx="12"/>
          </p:nvPr>
        </p:nvSpPr>
        <p:spPr/>
        <p:txBody>
          <a:bodyPr/>
          <a:lstStyle/>
          <a:p>
            <a:fld id="{4DA60C51-ED63-3541-BBEF-211FD773557B}" type="slidenum">
              <a:rPr lang="en-US" smtClean="0"/>
              <a:t>8</a:t>
            </a:fld>
            <a:endParaRPr lang="en-US"/>
          </a:p>
        </p:txBody>
      </p:sp>
    </p:spTree>
    <p:extLst>
      <p:ext uri="{BB962C8B-B14F-4D97-AF65-F5344CB8AC3E}">
        <p14:creationId xmlns:p14="http://schemas.microsoft.com/office/powerpoint/2010/main" val="1013700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709"/>
            <a:ext cx="10515600" cy="1325563"/>
          </a:xfrm>
        </p:spPr>
        <p:txBody>
          <a:bodyPr>
            <a:normAutofit/>
          </a:bodyPr>
          <a:lstStyle/>
          <a:p>
            <a:r>
              <a:rPr lang="en-US" sz="4800" b="1" dirty="0" smtClean="0">
                <a:solidFill>
                  <a:srgbClr val="002060"/>
                </a:solidFill>
              </a:rPr>
              <a:t>Computer Vision</a:t>
            </a:r>
            <a:endParaRPr lang="en-US" sz="4800" b="1" dirty="0">
              <a:solidFill>
                <a:srgbClr val="002060"/>
              </a:solidFill>
            </a:endParaRPr>
          </a:p>
        </p:txBody>
      </p:sp>
      <p:sp>
        <p:nvSpPr>
          <p:cNvPr id="3" name="Content Placeholder 2"/>
          <p:cNvSpPr>
            <a:spLocks noGrp="1"/>
          </p:cNvSpPr>
          <p:nvPr>
            <p:ph idx="1"/>
          </p:nvPr>
        </p:nvSpPr>
        <p:spPr/>
        <p:txBody>
          <a:bodyPr/>
          <a:lstStyle/>
          <a:p>
            <a:pPr marL="0" indent="0">
              <a:buNone/>
            </a:pPr>
            <a:r>
              <a:rPr lang="en-US" dirty="0" smtClean="0">
                <a:solidFill>
                  <a:srgbClr val="002060"/>
                </a:solidFill>
              </a:rPr>
              <a:t> </a:t>
            </a:r>
            <a:endParaRPr lang="en-US" dirty="0">
              <a:solidFill>
                <a:srgbClr val="002060"/>
              </a:solidFill>
            </a:endParaRPr>
          </a:p>
          <a:p>
            <a:endParaRPr lang="en-US" dirty="0"/>
          </a:p>
        </p:txBody>
      </p:sp>
      <p:pic>
        <p:nvPicPr>
          <p:cNvPr id="5" name="Picture 4"/>
          <p:cNvPicPr>
            <a:picLocks noChangeAspect="1"/>
          </p:cNvPicPr>
          <p:nvPr/>
        </p:nvPicPr>
        <p:blipFill>
          <a:blip r:embed="rId3"/>
          <a:stretch>
            <a:fillRect/>
          </a:stretch>
        </p:blipFill>
        <p:spPr>
          <a:xfrm>
            <a:off x="2098694" y="1264920"/>
            <a:ext cx="8229600" cy="5378193"/>
          </a:xfrm>
          <a:prstGeom prst="rect">
            <a:avLst/>
          </a:prstGeom>
        </p:spPr>
      </p:pic>
      <p:sp>
        <p:nvSpPr>
          <p:cNvPr id="4" name="Footer Placeholder 3"/>
          <p:cNvSpPr>
            <a:spLocks noGrp="1"/>
          </p:cNvSpPr>
          <p:nvPr>
            <p:ph type="ftr" sz="quarter" idx="11"/>
          </p:nvPr>
        </p:nvSpPr>
        <p:spPr/>
        <p:txBody>
          <a:bodyPr/>
          <a:lstStyle/>
          <a:p>
            <a:r>
              <a:rPr lang="en-US" smtClean="0"/>
              <a:t>Columbus - School of AI</a:t>
            </a:r>
            <a:endParaRPr lang="en-US"/>
          </a:p>
        </p:txBody>
      </p:sp>
      <p:sp>
        <p:nvSpPr>
          <p:cNvPr id="6" name="Slide Number Placeholder 5"/>
          <p:cNvSpPr>
            <a:spLocks noGrp="1"/>
          </p:cNvSpPr>
          <p:nvPr>
            <p:ph type="sldNum" sz="quarter" idx="12"/>
          </p:nvPr>
        </p:nvSpPr>
        <p:spPr/>
        <p:txBody>
          <a:bodyPr/>
          <a:lstStyle/>
          <a:p>
            <a:fld id="{4DA60C51-ED63-3541-BBEF-211FD773557B}" type="slidenum">
              <a:rPr lang="en-US" smtClean="0"/>
              <a:t>9</a:t>
            </a:fld>
            <a:endParaRPr lang="en-US"/>
          </a:p>
        </p:txBody>
      </p:sp>
    </p:spTree>
    <p:extLst>
      <p:ext uri="{BB962C8B-B14F-4D97-AF65-F5344CB8AC3E}">
        <p14:creationId xmlns:p14="http://schemas.microsoft.com/office/powerpoint/2010/main" val="8496776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4166</TotalTime>
  <Words>1596</Words>
  <Application>Microsoft Macintosh PowerPoint</Application>
  <PresentationFormat>Widescreen</PresentationFormat>
  <Paragraphs>373</Paragraphs>
  <Slides>52</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Calibri</vt:lpstr>
      <vt:lpstr>Calibri Light</vt:lpstr>
      <vt:lpstr>Kokonor</vt:lpstr>
      <vt:lpstr>Mangal</vt:lpstr>
      <vt:lpstr>Wingdings</vt:lpstr>
      <vt:lpstr>Arial</vt:lpstr>
      <vt:lpstr>Office Theme</vt:lpstr>
      <vt:lpstr>Columbus - School of AI</vt:lpstr>
      <vt:lpstr>School of AI</vt:lpstr>
      <vt:lpstr>AI is the New Electricity</vt:lpstr>
      <vt:lpstr>Artificial Intelligence</vt:lpstr>
      <vt:lpstr>Why do we need to study AI?</vt:lpstr>
      <vt:lpstr>How Brain Thinks</vt:lpstr>
      <vt:lpstr>How AI Thinks</vt:lpstr>
      <vt:lpstr>Applications of AI</vt:lpstr>
      <vt:lpstr>Computer Vision</vt:lpstr>
      <vt:lpstr>Natural Language Processing</vt:lpstr>
      <vt:lpstr>AI / ML / DL</vt:lpstr>
      <vt:lpstr>Machine Learning</vt:lpstr>
      <vt:lpstr>Machine Learning Process Flow</vt:lpstr>
      <vt:lpstr>Machine Learning Algorithms</vt:lpstr>
      <vt:lpstr>Machine Learning – Supervised Learning</vt:lpstr>
      <vt:lpstr>Machine Learning – Supervised Learning</vt:lpstr>
      <vt:lpstr>Supervised Learning</vt:lpstr>
      <vt:lpstr>ML Algorithm – Support Vector Machines</vt:lpstr>
      <vt:lpstr>Support Vector Machines</vt:lpstr>
      <vt:lpstr>ML Algorithm – Naïve Bayes</vt:lpstr>
      <vt:lpstr>Naïve Bayes </vt:lpstr>
      <vt:lpstr>Machine Learning – Unsupervised Learning</vt:lpstr>
      <vt:lpstr>Unsupervised Learning</vt:lpstr>
      <vt:lpstr>ML Algorithm – K – Nearest Neighbors</vt:lpstr>
      <vt:lpstr>Unsupervised Learning – k-means Clustering</vt:lpstr>
      <vt:lpstr>Unsupervised Learning – k-means Clustering</vt:lpstr>
      <vt:lpstr>Supervised Learning Vs Unsupervised Learning</vt:lpstr>
      <vt:lpstr>Computer Vision</vt:lpstr>
      <vt:lpstr>Machine Learning Model Selection</vt:lpstr>
      <vt:lpstr>ML Algorithm – Linear Regression</vt:lpstr>
      <vt:lpstr>ML Algorithm – Logistic Regression</vt:lpstr>
      <vt:lpstr>ML Algorithm – Classification and Regression Trees</vt:lpstr>
      <vt:lpstr>Deep Learning</vt:lpstr>
      <vt:lpstr>Deep Learning</vt:lpstr>
      <vt:lpstr>Deep Learning</vt:lpstr>
      <vt:lpstr>Neural Network</vt:lpstr>
      <vt:lpstr>Deep Learning - CNN</vt:lpstr>
      <vt:lpstr>Deep Learning – Neural Network</vt:lpstr>
      <vt:lpstr>Libraries &amp; Tools </vt:lpstr>
      <vt:lpstr>Jupyter Notebook </vt:lpstr>
      <vt:lpstr>Jupyter Notebook </vt:lpstr>
      <vt:lpstr>TensorFlow</vt:lpstr>
      <vt:lpstr>Basic Classification in TensorFlow – Steps</vt:lpstr>
      <vt:lpstr>Basic Classification in TensorFlow</vt:lpstr>
      <vt:lpstr>Demo in Colab </vt:lpstr>
      <vt:lpstr>Learning Math</vt:lpstr>
      <vt:lpstr>References &amp; Foundations</vt:lpstr>
      <vt:lpstr>References &amp; Foundations</vt:lpstr>
      <vt:lpstr>Conclusion</vt:lpstr>
      <vt:lpstr>Disclaimer </vt:lpstr>
      <vt:lpstr>Questions</vt:lpstr>
      <vt:lpstr>Thank You</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Columbus - School of AI</dc:title>
  <dc:creator>Kranti Asapu</dc:creator>
  <cp:lastModifiedBy>Kranti Asapu</cp:lastModifiedBy>
  <cp:revision>122</cp:revision>
  <dcterms:created xsi:type="dcterms:W3CDTF">2018-09-14T03:55:39Z</dcterms:created>
  <dcterms:modified xsi:type="dcterms:W3CDTF">2018-09-27T21:46:27Z</dcterms:modified>
</cp:coreProperties>
</file>